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94" r:id="rId3"/>
    <p:sldId id="259" r:id="rId4"/>
    <p:sldId id="261" r:id="rId5"/>
    <p:sldId id="271" r:id="rId6"/>
    <p:sldId id="296" r:id="rId7"/>
    <p:sldId id="295" r:id="rId8"/>
    <p:sldId id="258" r:id="rId9"/>
    <p:sldId id="279" r:id="rId10"/>
    <p:sldId id="276" r:id="rId11"/>
    <p:sldId id="275" r:id="rId12"/>
    <p:sldId id="278" r:id="rId13"/>
    <p:sldId id="269" r:id="rId14"/>
    <p:sldId id="286" r:id="rId15"/>
    <p:sldId id="270" r:id="rId16"/>
    <p:sldId id="272" r:id="rId17"/>
    <p:sldId id="281" r:id="rId18"/>
    <p:sldId id="291" r:id="rId19"/>
    <p:sldId id="273" r:id="rId20"/>
    <p:sldId id="297" r:id="rId21"/>
    <p:sldId id="274" r:id="rId22"/>
    <p:sldId id="267" r:id="rId23"/>
    <p:sldId id="285" r:id="rId24"/>
    <p:sldId id="264" r:id="rId25"/>
  </p:sldIdLst>
  <p:sldSz cx="12192000" cy="6858000"/>
  <p:notesSz cx="6858000" cy="9144000"/>
  <p:embeddedFontLst>
    <p:embeddedFont>
      <p:font typeface="微软雅黑" panose="020B0503020204020204" pitchFamily="34" charset="-122"/>
      <p:regular r:id="rId27"/>
      <p:bold r:id="rId28"/>
    </p:embeddedFont>
    <p:embeddedFont>
      <p:font typeface="印品天逸黑" panose="02010600030101010101" charset="-122"/>
      <p:regular r:id="rId29"/>
    </p:embeddedFont>
    <p:embeddedFont>
      <p:font typeface="华文中宋" panose="02010600040101010101" pitchFamily="2" charset="-122"/>
      <p:regular r:id="rId30"/>
    </p:embeddedFont>
    <p:embeddedFont>
      <p:font typeface="字魂36号-正文宋楷" panose="02000000000000000000" pitchFamily="2" charset="-122"/>
      <p:regular r:id="rId31"/>
    </p:embeddedFont>
    <p:embeddedFont>
      <p:font typeface="包图小白体" panose="02010601030101010101" pitchFamily="2" charset="-122"/>
      <p:regular r:id="rId32"/>
    </p:embeddedFont>
    <p:embeddedFont>
      <p:font typeface="小白" panose="02010600030101010101" charset="-122"/>
      <p:regular r:id="rId33"/>
    </p:embeddedFont>
    <p:embeddedFont>
      <p:font typeface="Open Sans" panose="02010600030101010101" charset="0"/>
      <p:regular r:id="rId34"/>
      <p:bold r:id="rId35"/>
      <p:italic r:id="rId36"/>
      <p:boldItalic r:id="rId37"/>
    </p:embeddedFont>
    <p:embeddedFont>
      <p:font typeface="等线" panose="02010600030101010101" pitchFamily="2" charset="-122"/>
      <p:regular r:id="rId38"/>
      <p:bold r:id="rId39"/>
    </p:embeddedFont>
    <p:embeddedFont>
      <p:font typeface="等线 Light" panose="02010600030101010101" pitchFamily="2" charset="-122"/>
      <p:regular r:id="rId40"/>
    </p:embeddedFont>
  </p:embeddedFontLst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E79"/>
    <a:srgbClr val="247AAC"/>
    <a:srgbClr val="88CF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636" y="7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3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0FD671-EF6C-41BB-A0E1-B9D0F87E0ABD}" type="datetimeFigureOut">
              <a:rPr lang="zh-CN" altLang="en-US" smtClean="0"/>
              <a:t>2019-06-21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6CFF4-A67A-4034-8B54-F0B66BBE81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820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26CFF4-A67A-4034-8B54-F0B66BBE811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17702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26CFF4-A67A-4034-8B54-F0B66BBE811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1710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26CFF4-A67A-4034-8B54-F0B66BBE811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66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26CFF4-A67A-4034-8B54-F0B66BBE811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9667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26CFF4-A67A-4034-8B54-F0B66BBE811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545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26CFF4-A67A-4034-8B54-F0B66BBE811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18140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26CFF4-A67A-4034-8B54-F0B66BBE811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4909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26CFF4-A67A-4034-8B54-F0B66BBE811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6913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26CFF4-A67A-4034-8B54-F0B66BBE811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57136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26CFF4-A67A-4034-8B54-F0B66BBE811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1758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26CFF4-A67A-4034-8B54-F0B66BBE811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307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26CFF4-A67A-4034-8B54-F0B66BBE811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21643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26CFF4-A67A-4034-8B54-F0B66BBE811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6615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26CFF4-A67A-4034-8B54-F0B66BBE811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32428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26CFF4-A67A-4034-8B54-F0B66BBE811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63306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26CFF4-A67A-4034-8B54-F0B66BBE811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6051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26CFF4-A67A-4034-8B54-F0B66BBE811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510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26CFF4-A67A-4034-8B54-F0B66BBE811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74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26CFF4-A67A-4034-8B54-F0B66BBE811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918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26CFF4-A67A-4034-8B54-F0B66BBE811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344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26CFF4-A67A-4034-8B54-F0B66BBE811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712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26CFF4-A67A-4034-8B54-F0B66BBE811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416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26CFF4-A67A-4034-8B54-F0B66BBE811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142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26CFF4-A67A-4034-8B54-F0B66BBE811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3521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78EE9-B373-4279-871E-A72B46640553}" type="datetimeFigureOut">
              <a:rPr lang="zh-CN" altLang="en-US" smtClean="0"/>
              <a:t>2019-06-21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5049-96B4-4933-BC2E-056B49F123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327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78EE9-B373-4279-871E-A72B46640553}" type="datetimeFigureOut">
              <a:rPr lang="zh-CN" altLang="en-US" smtClean="0"/>
              <a:t>2019-06-21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5049-96B4-4933-BC2E-056B49F123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936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78EE9-B373-4279-871E-A72B46640553}" type="datetimeFigureOut">
              <a:rPr lang="zh-CN" altLang="en-US" smtClean="0"/>
              <a:t>2019-06-21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5049-96B4-4933-BC2E-056B49F123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403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78EE9-B373-4279-871E-A72B46640553}" type="datetimeFigureOut">
              <a:rPr lang="zh-CN" altLang="en-US" smtClean="0"/>
              <a:t>2019-06-21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5049-96B4-4933-BC2E-056B49F1237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7361237" y="2662797"/>
            <a:ext cx="2990820" cy="2070567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593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78EE9-B373-4279-871E-A72B46640553}" type="datetimeFigureOut">
              <a:rPr lang="zh-CN" altLang="en-US" smtClean="0"/>
              <a:t>2019-06-21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5049-96B4-4933-BC2E-056B49F123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152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78EE9-B373-4279-871E-A72B46640553}" type="datetimeFigureOut">
              <a:rPr lang="zh-CN" altLang="en-US" smtClean="0"/>
              <a:t>2019-06-21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5049-96B4-4933-BC2E-056B49F123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321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78EE9-B373-4279-871E-A72B46640553}" type="datetimeFigureOut">
              <a:rPr lang="zh-CN" altLang="en-US" smtClean="0"/>
              <a:t>2019-06-21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5049-96B4-4933-BC2E-056B49F123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0729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78EE9-B373-4279-871E-A72B46640553}" type="datetimeFigureOut">
              <a:rPr lang="zh-CN" altLang="en-US" smtClean="0"/>
              <a:t>2019-06-21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5049-96B4-4933-BC2E-056B49F123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931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78EE9-B373-4279-871E-A72B46640553}" type="datetimeFigureOut">
              <a:rPr lang="zh-CN" altLang="en-US" smtClean="0"/>
              <a:t>2019-06-21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5049-96B4-4933-BC2E-056B49F123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369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78EE9-B373-4279-871E-A72B46640553}" type="datetimeFigureOut">
              <a:rPr lang="zh-CN" altLang="en-US" smtClean="0"/>
              <a:t>2019-06-21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5049-96B4-4933-BC2E-056B49F123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955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78EE9-B373-4279-871E-A72B46640553}" type="datetimeFigureOut">
              <a:rPr lang="zh-CN" altLang="en-US" smtClean="0"/>
              <a:t>2019-06-21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A5049-96B4-4933-BC2E-056B49F123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941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78EE9-B373-4279-871E-A72B46640553}" type="datetimeFigureOut">
              <a:rPr lang="zh-CN" altLang="en-US" smtClean="0"/>
              <a:t>2019-06-21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A5049-96B4-4933-BC2E-056B49F123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646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12" Type="http://schemas.openxmlformats.org/officeDocument/2006/relationships/image" Target="../media/image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11" Type="http://schemas.microsoft.com/office/2007/relationships/hdphoto" Target="../media/hdphoto2.wdp"/><Relationship Id="rId5" Type="http://schemas.openxmlformats.org/officeDocument/2006/relationships/image" Target="../media/image1.jpeg"/><Relationship Id="rId15" Type="http://schemas.microsoft.com/office/2007/relationships/hdphoto" Target="../media/hdphoto3.wdp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1.xml"/><Relationship Id="rId9" Type="http://schemas.microsoft.com/office/2007/relationships/hdphoto" Target="../media/hdphoto1.wdp"/><Relationship Id="rId1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9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11.png"/><Relationship Id="rId4" Type="http://schemas.openxmlformats.org/officeDocument/2006/relationships/image" Target="../media/image10.jpe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4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9.pn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11.png"/><Relationship Id="rId10" Type="http://schemas.openxmlformats.org/officeDocument/2006/relationships/image" Target="../media/image40.png"/><Relationship Id="rId4" Type="http://schemas.openxmlformats.org/officeDocument/2006/relationships/image" Target="../media/image10.jpeg"/><Relationship Id="rId9" Type="http://schemas.openxmlformats.org/officeDocument/2006/relationships/image" Target="../media/image4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9.png"/><Relationship Id="rId7" Type="http://schemas.openxmlformats.org/officeDocument/2006/relationships/image" Target="../media/image4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Relationship Id="rId9" Type="http://schemas.openxmlformats.org/officeDocument/2006/relationships/image" Target="../media/image50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9.png"/><Relationship Id="rId7" Type="http://schemas.openxmlformats.org/officeDocument/2006/relationships/image" Target="../media/image5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11" Type="http://schemas.openxmlformats.org/officeDocument/2006/relationships/image" Target="../media/image56.png"/><Relationship Id="rId5" Type="http://schemas.openxmlformats.org/officeDocument/2006/relationships/image" Target="../media/image11.png"/><Relationship Id="rId10" Type="http://schemas.openxmlformats.org/officeDocument/2006/relationships/image" Target="../media/image55.png"/><Relationship Id="rId4" Type="http://schemas.openxmlformats.org/officeDocument/2006/relationships/image" Target="../media/image10.jpeg"/><Relationship Id="rId9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9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11.png"/><Relationship Id="rId10" Type="http://schemas.openxmlformats.org/officeDocument/2006/relationships/image" Target="../media/image61.png"/><Relationship Id="rId4" Type="http://schemas.openxmlformats.org/officeDocument/2006/relationships/image" Target="../media/image10.jpeg"/><Relationship Id="rId9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1.jpeg"/><Relationship Id="rId7" Type="http://schemas.openxmlformats.org/officeDocument/2006/relationships/slide" Target="slide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3.xml"/><Relationship Id="rId5" Type="http://schemas.openxmlformats.org/officeDocument/2006/relationships/slide" Target="slide18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1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6" b="57460"/>
          <a:stretch/>
        </p:blipFill>
        <p:spPr>
          <a:xfrm>
            <a:off x="0" y="0"/>
            <a:ext cx="12192000" cy="717771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016" y="-366059"/>
            <a:ext cx="8329558" cy="8342383"/>
          </a:xfrm>
          <a:prstGeom prst="rect">
            <a:avLst/>
          </a:prstGeom>
        </p:spPr>
      </p:pic>
      <p:sp>
        <p:nvSpPr>
          <p:cNvPr id="21" name="椭圆 20"/>
          <p:cNvSpPr/>
          <p:nvPr/>
        </p:nvSpPr>
        <p:spPr>
          <a:xfrm>
            <a:off x="3556890" y="1166669"/>
            <a:ext cx="4659084" cy="47718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3997290" y="2318771"/>
            <a:ext cx="3497685" cy="1486362"/>
            <a:chOff x="4164780" y="1847669"/>
            <a:chExt cx="3497685" cy="1486362"/>
          </a:xfrm>
        </p:grpSpPr>
        <p:sp>
          <p:nvSpPr>
            <p:cNvPr id="23" name="文本框 22"/>
            <p:cNvSpPr txBox="1"/>
            <p:nvPr/>
          </p:nvSpPr>
          <p:spPr>
            <a:xfrm>
              <a:off x="4164780" y="1955075"/>
              <a:ext cx="10211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dirty="0">
                  <a:solidFill>
                    <a:srgbClr val="5B9BD5">
                      <a:lumMod val="75000"/>
                    </a:srgbClr>
                  </a:solidFill>
                  <a:latin typeface="小白" panose="02010601030101010101" pitchFamily="2" charset="-122"/>
                  <a:ea typeface="小白" panose="02010601030101010101" pitchFamily="2" charset="-122"/>
                </a:rPr>
                <a:t>梦</a:t>
              </a:r>
              <a:endParaRPr lang="zh-CN" altLang="en-US" sz="7200" dirty="0">
                <a:solidFill>
                  <a:schemeClr val="accent1">
                    <a:lumMod val="75000"/>
                  </a:schemeClr>
                </a:solidFill>
                <a:latin typeface="小白" panose="02010601030101010101" pitchFamily="2" charset="-122"/>
                <a:ea typeface="小白" panose="02010601030101010101" pitchFamily="2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990294" y="2133702"/>
              <a:ext cx="10211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dirty="0">
                  <a:solidFill>
                    <a:srgbClr val="5B9BD5">
                      <a:lumMod val="75000"/>
                    </a:srgbClr>
                  </a:solidFill>
                  <a:latin typeface="小白" panose="02010601030101010101" pitchFamily="2" charset="-122"/>
                  <a:ea typeface="小白" panose="02010601030101010101" pitchFamily="2" charset="-122"/>
                </a:rPr>
                <a:t>想</a:t>
              </a:r>
              <a:endParaRPr lang="zh-CN" altLang="en-US" sz="7200" dirty="0">
                <a:solidFill>
                  <a:schemeClr val="accent1">
                    <a:lumMod val="75000"/>
                  </a:schemeClr>
                </a:solidFill>
                <a:latin typeface="小白" panose="02010601030101010101" pitchFamily="2" charset="-122"/>
                <a:ea typeface="小白" panose="02010601030101010101" pitchFamily="2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815808" y="1955075"/>
              <a:ext cx="10211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dirty="0">
                  <a:solidFill>
                    <a:srgbClr val="5B9BD5">
                      <a:lumMod val="75000"/>
                    </a:srgbClr>
                  </a:solidFill>
                  <a:latin typeface="小白" panose="02010601030101010101" pitchFamily="2" charset="-122"/>
                  <a:ea typeface="小白" panose="02010601030101010101" pitchFamily="2" charset="-122"/>
                </a:rPr>
                <a:t>之</a:t>
              </a:r>
              <a:endParaRPr lang="zh-CN" altLang="en-US" sz="7200" dirty="0">
                <a:solidFill>
                  <a:schemeClr val="accent1">
                    <a:lumMod val="75000"/>
                  </a:schemeClr>
                </a:solidFill>
                <a:latin typeface="小白" panose="02010601030101010101" pitchFamily="2" charset="-122"/>
                <a:ea typeface="小白" panose="02010601030101010101" pitchFamily="2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641321" y="1847669"/>
              <a:ext cx="10211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dirty="0">
                  <a:solidFill>
                    <a:srgbClr val="5B9BD5">
                      <a:lumMod val="75000"/>
                    </a:srgbClr>
                  </a:solidFill>
                  <a:latin typeface="小白" panose="02010601030101010101" pitchFamily="2" charset="-122"/>
                  <a:ea typeface="小白" panose="02010601030101010101" pitchFamily="2" charset="-122"/>
                </a:rPr>
                <a:t>旅</a:t>
              </a:r>
              <a:endParaRPr lang="zh-CN" altLang="en-US" sz="7200" dirty="0">
                <a:solidFill>
                  <a:schemeClr val="accent1">
                    <a:lumMod val="75000"/>
                  </a:schemeClr>
                </a:solidFill>
                <a:latin typeface="小白" panose="02010601030101010101" pitchFamily="2" charset="-122"/>
                <a:ea typeface="小白" panose="02010601030101010101" pitchFamily="2" charset="-122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5778306" y="3446514"/>
            <a:ext cx="1943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小白" panose="02010601030101010101" pitchFamily="2" charset="-122"/>
                <a:ea typeface="小白" panose="02010601030101010101" pitchFamily="2" charset="-122"/>
              </a:rPr>
              <a:t>说</a:t>
            </a:r>
            <a:r>
              <a:rPr lang="zh-CN" altLang="en-US" sz="2800" dirty="0" smtClean="0">
                <a:latin typeface="小白" panose="02010601030101010101" pitchFamily="2" charset="-122"/>
                <a:ea typeface="小白" panose="02010601030101010101" pitchFamily="2" charset="-122"/>
              </a:rPr>
              <a:t>走就走</a:t>
            </a:r>
            <a:endParaRPr lang="zh-CN" altLang="en-US" sz="2800" dirty="0">
              <a:latin typeface="小白" panose="02010601030101010101" pitchFamily="2" charset="-122"/>
              <a:ea typeface="小白" panose="02010601030101010101" pitchFamily="2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4811777" y="2202251"/>
            <a:ext cx="1115652" cy="513054"/>
            <a:chOff x="4901469" y="1829747"/>
            <a:chExt cx="1115652" cy="513054"/>
          </a:xfrm>
        </p:grpSpPr>
        <p:sp>
          <p:nvSpPr>
            <p:cNvPr id="33" name="任意多边形 32"/>
            <p:cNvSpPr/>
            <p:nvPr/>
          </p:nvSpPr>
          <p:spPr>
            <a:xfrm rot="20191058">
              <a:off x="4912490" y="1829747"/>
              <a:ext cx="1104631" cy="513054"/>
            </a:xfrm>
            <a:custGeom>
              <a:avLst/>
              <a:gdLst>
                <a:gd name="connsiteX0" fmla="*/ 846846 w 1035789"/>
                <a:gd name="connsiteY0" fmla="*/ 167044 h 513054"/>
                <a:gd name="connsiteX1" fmla="*/ 738618 w 1035789"/>
                <a:gd name="connsiteY1" fmla="*/ 209714 h 513054"/>
                <a:gd name="connsiteX2" fmla="*/ 781289 w 1035789"/>
                <a:gd name="connsiteY2" fmla="*/ 317942 h 513054"/>
                <a:gd name="connsiteX3" fmla="*/ 889517 w 1035789"/>
                <a:gd name="connsiteY3" fmla="*/ 275271 h 513054"/>
                <a:gd name="connsiteX4" fmla="*/ 846846 w 1035789"/>
                <a:gd name="connsiteY4" fmla="*/ 167044 h 513054"/>
                <a:gd name="connsiteX5" fmla="*/ 779262 w 1035789"/>
                <a:gd name="connsiteY5" fmla="*/ 0 h 513054"/>
                <a:gd name="connsiteX6" fmla="*/ 1035789 w 1035789"/>
                <a:gd name="connsiteY6" fmla="*/ 256527 h 513054"/>
                <a:gd name="connsiteX7" fmla="*/ 779262 w 1035789"/>
                <a:gd name="connsiteY7" fmla="*/ 513054 h 513054"/>
                <a:gd name="connsiteX8" fmla="*/ 0 w 1035789"/>
                <a:gd name="connsiteY8" fmla="*/ 513054 h 513054"/>
                <a:gd name="connsiteX9" fmla="*/ 0 w 1035789"/>
                <a:gd name="connsiteY9" fmla="*/ 0 h 51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5789" h="513054">
                  <a:moveTo>
                    <a:pt x="846846" y="167044"/>
                  </a:moveTo>
                  <a:cubicBezTo>
                    <a:pt x="805177" y="148940"/>
                    <a:pt x="756721" y="168045"/>
                    <a:pt x="738618" y="209714"/>
                  </a:cubicBezTo>
                  <a:cubicBezTo>
                    <a:pt x="720515" y="251384"/>
                    <a:pt x="739619" y="299839"/>
                    <a:pt x="781289" y="317942"/>
                  </a:cubicBezTo>
                  <a:cubicBezTo>
                    <a:pt x="822958" y="336045"/>
                    <a:pt x="871414" y="316941"/>
                    <a:pt x="889517" y="275271"/>
                  </a:cubicBezTo>
                  <a:cubicBezTo>
                    <a:pt x="907620" y="233602"/>
                    <a:pt x="888516" y="185147"/>
                    <a:pt x="846846" y="167044"/>
                  </a:cubicBezTo>
                  <a:close/>
                  <a:moveTo>
                    <a:pt x="779262" y="0"/>
                  </a:moveTo>
                  <a:lnTo>
                    <a:pt x="1035789" y="256527"/>
                  </a:lnTo>
                  <a:lnTo>
                    <a:pt x="779262" y="513054"/>
                  </a:lnTo>
                  <a:lnTo>
                    <a:pt x="0" y="5130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 rot="20088889">
              <a:off x="4901469" y="1949941"/>
              <a:ext cx="995052" cy="318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印品天逸黑" panose="02000500000000000000" pitchFamily="2" charset="-122"/>
                  <a:ea typeface="印品天逸黑" panose="02000500000000000000" pitchFamily="2" charset="-122"/>
                </a:rPr>
                <a:t>TRAVEL</a:t>
              </a:r>
              <a:endParaRPr lang="zh-CN" altLang="en-US" sz="1400" dirty="0">
                <a:solidFill>
                  <a:schemeClr val="bg1"/>
                </a:solidFill>
                <a:latin typeface="印品天逸黑" panose="02000500000000000000" pitchFamily="2" charset="-122"/>
                <a:ea typeface="印品天逸黑" panose="02000500000000000000" pitchFamily="2" charset="-122"/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5825768" y="2027881"/>
            <a:ext cx="1122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小白" panose="02010601030101010101" pitchFamily="2" charset="-122"/>
                <a:ea typeface="小白" panose="02010601030101010101" pitchFamily="2" charset="-122"/>
              </a:rPr>
              <a:t>2019</a:t>
            </a:r>
            <a:endParaRPr lang="zh-CN" altLang="en-US" sz="3600" dirty="0">
              <a:latin typeface="小白" panose="02010601030101010101" pitchFamily="2" charset="-122"/>
              <a:ea typeface="小白" panose="02010601030101010101" pitchFamily="2" charset="-122"/>
            </a:endParaRPr>
          </a:p>
        </p:txBody>
      </p:sp>
      <p:pic>
        <p:nvPicPr>
          <p:cNvPr id="43" name="599061a38915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779397" y="3805133"/>
            <a:ext cx="609600" cy="6096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4476" b="24531" l="70588" r="80969">
                        <a14:foregroundMark x1="74481" y1="23804" x2="74654" y2="24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351" t="13334" r="17649" b="74814"/>
          <a:stretch/>
        </p:blipFill>
        <p:spPr>
          <a:xfrm>
            <a:off x="2448440" y="4214685"/>
            <a:ext cx="1153618" cy="1502386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8257" b="37197" l="22690" r="358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49" t="27139" r="62540" b="61685"/>
          <a:stretch/>
        </p:blipFill>
        <p:spPr>
          <a:xfrm rot="15949066">
            <a:off x="5357797" y="1684244"/>
            <a:ext cx="958848" cy="93293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96" y="-66623"/>
            <a:ext cx="2580029" cy="258002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75649" flipH="1">
            <a:off x="4852771" y="4135739"/>
            <a:ext cx="2334048" cy="2100643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90000" l="1375" r="90000">
                        <a14:backgroundMark x1="37375" y1="83875" x2="250" y2="65875"/>
                        <a14:backgroundMark x1="29000" y1="75375" x2="250" y2="41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85004" y="0"/>
            <a:ext cx="3229391" cy="322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17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>
                <p:cTn id="4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  <p:bldLst>
      <p:bldP spid="21" grpId="0" animBg="1"/>
      <p:bldP spid="28" grpId="0"/>
      <p:bldP spid="3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-8626" y="-594"/>
            <a:ext cx="12339373" cy="6858594"/>
            <a:chOff x="0" y="-594"/>
            <a:chExt cx="12339373" cy="6858594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594"/>
              <a:ext cx="12339373" cy="6858594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947" b="33545"/>
            <a:stretch/>
          </p:blipFill>
          <p:spPr>
            <a:xfrm>
              <a:off x="1" y="4739963"/>
              <a:ext cx="12339372" cy="2118037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8025" y="0"/>
            <a:ext cx="2255949" cy="117235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5513942" y="1646653"/>
            <a:ext cx="3051464" cy="796178"/>
            <a:chOff x="7960706" y="2199006"/>
            <a:chExt cx="3283669" cy="85676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0706" y="2199006"/>
              <a:ext cx="856764" cy="856764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8631803" y="2482387"/>
              <a:ext cx="26125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rgbClr val="1F4E79"/>
                  </a:solidFill>
                  <a:latin typeface="小白" panose="02010601030101010101" pitchFamily="2" charset="-122"/>
                  <a:ea typeface="小白" panose="02010601030101010101" pitchFamily="2" charset="-122"/>
                </a:rPr>
                <a:t>气温：</a:t>
              </a:r>
              <a:r>
                <a:rPr lang="en-US" altLang="zh-CN" dirty="0" smtClean="0">
                  <a:solidFill>
                    <a:srgbClr val="1F4E79"/>
                  </a:solidFill>
                  <a:latin typeface="小白" panose="02010601030101010101" pitchFamily="2" charset="-122"/>
                  <a:ea typeface="小白" panose="02010601030101010101" pitchFamily="2" charset="-122"/>
                </a:rPr>
                <a:t>25</a:t>
              </a:r>
              <a:r>
                <a:rPr lang="zh-CN" altLang="en-US" dirty="0" smtClean="0">
                  <a:solidFill>
                    <a:srgbClr val="1F4E79"/>
                  </a:solidFill>
                  <a:latin typeface="小白" panose="02010601030101010101" pitchFamily="2" charset="-122"/>
                  <a:ea typeface="小白" panose="02010601030101010101" pitchFamily="2" charset="-122"/>
                </a:rPr>
                <a:t>度</a:t>
              </a:r>
              <a:endParaRPr lang="zh-CN" altLang="en-US" dirty="0">
                <a:solidFill>
                  <a:srgbClr val="1F4E79"/>
                </a:solidFill>
                <a:latin typeface="小白" panose="02010601030101010101" pitchFamily="2" charset="-122"/>
                <a:ea typeface="小白" panose="0201060103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415997" y="1869869"/>
            <a:ext cx="2896665" cy="423466"/>
            <a:chOff x="8225580" y="2348356"/>
            <a:chExt cx="3241457" cy="62072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5580" y="2348356"/>
              <a:ext cx="620725" cy="620725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8826452" y="2388031"/>
              <a:ext cx="2640585" cy="5413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rgbClr val="1F4E79"/>
                  </a:solidFill>
                  <a:latin typeface="小白" panose="02010601030101010101" pitchFamily="2" charset="-122"/>
                  <a:ea typeface="小白" panose="02010601030101010101" pitchFamily="2" charset="-122"/>
                </a:rPr>
                <a:t>服饰：</a:t>
              </a:r>
              <a:r>
                <a:rPr lang="en-US" altLang="zh-CN" dirty="0" smtClean="0">
                  <a:solidFill>
                    <a:srgbClr val="1F4E79"/>
                  </a:solidFill>
                  <a:latin typeface="小白" panose="02010601030101010101" pitchFamily="2" charset="-122"/>
                  <a:ea typeface="小白" panose="02010601030101010101" pitchFamily="2" charset="-122"/>
                </a:rPr>
                <a:t>T-SHIRT</a:t>
              </a:r>
              <a:endParaRPr lang="zh-CN" altLang="en-US" dirty="0">
                <a:solidFill>
                  <a:srgbClr val="1F4E79"/>
                </a:solidFill>
                <a:latin typeface="小白" panose="02010601030101010101" pitchFamily="2" charset="-122"/>
                <a:ea typeface="小白" panose="02010601030101010101" pitchFamily="2" charset="-122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187" y="4520461"/>
            <a:ext cx="2400813" cy="197273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405" y="1393757"/>
            <a:ext cx="1115796" cy="1115796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3155960" y="1858056"/>
            <a:ext cx="15147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3200" dirty="0">
                <a:solidFill>
                  <a:srgbClr val="1F4E79"/>
                </a:solidFill>
                <a:latin typeface="包图小白体" panose="02010601030101010101" pitchFamily="2" charset="-122"/>
                <a:ea typeface="包图小白体" panose="02010601030101010101" pitchFamily="2" charset="-122"/>
              </a:rPr>
              <a:t>一</a:t>
            </a:r>
            <a:r>
              <a:rPr lang="zh-CN" altLang="en-US" sz="3200" dirty="0" smtClean="0">
                <a:solidFill>
                  <a:srgbClr val="1F4E79"/>
                </a:solidFill>
                <a:latin typeface="包图小白体" panose="02010601030101010101" pitchFamily="2" charset="-122"/>
                <a:ea typeface="包图小白体" panose="02010601030101010101" pitchFamily="2" charset="-122"/>
              </a:rPr>
              <a:t>日</a:t>
            </a:r>
            <a:r>
              <a:rPr lang="zh-CN" altLang="en-US" sz="3200" dirty="0" smtClean="0">
                <a:solidFill>
                  <a:srgbClr val="1F4E79"/>
                </a:solidFill>
                <a:latin typeface="小白" panose="02010601030101010101" pitchFamily="2" charset="-122"/>
                <a:ea typeface="小白" panose="02010601030101010101" pitchFamily="2" charset="-122"/>
              </a:rPr>
              <a:t>游</a:t>
            </a:r>
            <a:endParaRPr lang="zh-CN" altLang="en-US" sz="3200" dirty="0">
              <a:solidFill>
                <a:srgbClr val="1F4E79"/>
              </a:solidFill>
              <a:latin typeface="小白" panose="02010601030101010101" pitchFamily="2" charset="-122"/>
              <a:ea typeface="小白" panose="0201060103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96337" y="976391"/>
            <a:ext cx="1624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2B84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 </a:t>
            </a:r>
            <a:r>
              <a:rPr lang="en-US" altLang="zh-CN" sz="3600" b="1" dirty="0">
                <a:solidFill>
                  <a:srgbClr val="2B84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600" b="1" dirty="0">
              <a:solidFill>
                <a:srgbClr val="2B84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73192" y="2621346"/>
            <a:ext cx="477289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包图小白体" panose="02010601030101010101" pitchFamily="2" charset="-122"/>
                <a:ea typeface="包图小白体" panose="02010601030101010101" pitchFamily="2" charset="-122"/>
              </a:rPr>
              <a:t>“</a:t>
            </a:r>
            <a:r>
              <a:rPr lang="zh-CN" altLang="en-US" sz="2400" dirty="0" smtClean="0">
                <a:latin typeface="包图小白体" panose="02010601030101010101" pitchFamily="2" charset="-122"/>
                <a:ea typeface="包图小白体" panose="02010601030101010101" pitchFamily="2" charset="-122"/>
              </a:rPr>
              <a:t>亚</a:t>
            </a:r>
            <a:r>
              <a:rPr lang="zh-CN" altLang="en-US" sz="2400" dirty="0">
                <a:latin typeface="包图小白体" panose="02010601030101010101" pitchFamily="2" charset="-122"/>
                <a:ea typeface="包图小白体" panose="02010601030101010101" pitchFamily="2" charset="-122"/>
              </a:rPr>
              <a:t>龙湾热带天堂</a:t>
            </a:r>
            <a:r>
              <a:rPr lang="zh-CN" altLang="en-US" sz="2400" dirty="0" smtClean="0">
                <a:latin typeface="包图小白体" panose="02010601030101010101" pitchFamily="2" charset="-122"/>
                <a:ea typeface="包图小白体" panose="02010601030101010101" pitchFamily="2" charset="-122"/>
              </a:rPr>
              <a:t>森林公园</a:t>
            </a:r>
            <a:r>
              <a:rPr lang="en-US" altLang="zh-CN" sz="2400" dirty="0" smtClean="0">
                <a:latin typeface="包图小白体" panose="02010601030101010101" pitchFamily="2" charset="-122"/>
                <a:ea typeface="包图小白体" panose="02010601030101010101" pitchFamily="2" charset="-122"/>
              </a:rPr>
              <a:t>”</a:t>
            </a:r>
          </a:p>
          <a:p>
            <a:pPr algn="ctr"/>
            <a:r>
              <a:rPr lang="zh-CN" altLang="en-US" sz="2400" dirty="0">
                <a:latin typeface="包图小白体" panose="02010601030101010101" pitchFamily="2" charset="-122"/>
                <a:ea typeface="包图小白体" panose="02010601030101010101" pitchFamily="2" charset="-122"/>
              </a:rPr>
              <a:t>亚龙湾热带天堂森林公园是电影</a:t>
            </a:r>
            <a:r>
              <a:rPr lang="en-US" altLang="zh-CN" sz="2400" dirty="0">
                <a:latin typeface="包图小白体" panose="02010601030101010101" pitchFamily="2" charset="-122"/>
                <a:ea typeface="包图小白体" panose="02010601030101010101" pitchFamily="2" charset="-122"/>
              </a:rPr>
              <a:t>《</a:t>
            </a:r>
            <a:r>
              <a:rPr lang="zh-CN" altLang="en-US" sz="2400" dirty="0">
                <a:latin typeface="包图小白体" panose="02010601030101010101" pitchFamily="2" charset="-122"/>
                <a:ea typeface="包图小白体" panose="02010601030101010101" pitchFamily="2" charset="-122"/>
              </a:rPr>
              <a:t>非诚勿扰</a:t>
            </a:r>
            <a:r>
              <a:rPr lang="en-US" altLang="zh-CN" sz="2400" dirty="0">
                <a:latin typeface="包图小白体" panose="02010601030101010101" pitchFamily="2" charset="-122"/>
                <a:ea typeface="包图小白体" panose="02010601030101010101" pitchFamily="2" charset="-122"/>
              </a:rPr>
              <a:t>II》</a:t>
            </a:r>
            <a:r>
              <a:rPr lang="zh-CN" altLang="en-US" sz="2400" dirty="0">
                <a:latin typeface="包图小白体" panose="02010601030101010101" pitchFamily="2" charset="-122"/>
                <a:ea typeface="包图小白体" panose="02010601030101010101" pitchFamily="2" charset="-122"/>
              </a:rPr>
              <a:t>在海南的主要取景地，整个环境呈现热带风格，树木繁多茂密，是很原始的热带自然风格。爬到最高峰，可以从上而下俯瞰亚龙湾。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452548" y="2621345"/>
            <a:ext cx="38215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景点</a:t>
            </a:r>
            <a:r>
              <a:rPr lang="zh-CN" altLang="en-US" sz="1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地址：</a:t>
            </a:r>
            <a:r>
              <a:rPr lang="zh-CN" altLang="en-US" sz="1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海南省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三亚市亚龙湾区湾路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665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号亚龙湾国家旅游度假区查看地图</a:t>
            </a:r>
          </a:p>
          <a:p>
            <a:pPr latinLnBrk="1"/>
            <a:r>
              <a:rPr lang="zh-CN" altLang="en-US" sz="1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开放时间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sz="14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atinLnBrk="1"/>
            <a:r>
              <a:rPr lang="zh-CN" altLang="en-US" sz="1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全年 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07:30-17:30</a:t>
            </a:r>
            <a:r>
              <a:rPr lang="zh-CN" altLang="en-US" sz="1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1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atinLnBrk="1"/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温馨</a:t>
            </a:r>
            <a:r>
              <a:rPr lang="zh-CN" altLang="en-US" sz="1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提示：</a:t>
            </a:r>
            <a:r>
              <a:rPr lang="zh-CN" altLang="en-US" sz="1400" dirty="0" smtClean="0"/>
              <a:t>该</a:t>
            </a:r>
            <a:r>
              <a:rPr lang="zh-CN" altLang="en-US" sz="1400" dirty="0"/>
              <a:t>景区可能有存在高风险的游玩项目，携程建议您购买相关保险。出行前，建议您仔细阅读旅游安全的相关内容。抵达景区后，也请您不要忽略景区内的游玩提示或安全提示类信息。</a:t>
            </a:r>
            <a:endParaRPr lang="zh-CN" altLang="en-US" sz="1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8736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0" y="-594"/>
            <a:ext cx="12339373" cy="6858594"/>
            <a:chOff x="0" y="-594"/>
            <a:chExt cx="12339373" cy="6858594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594"/>
              <a:ext cx="12339373" cy="6858594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947" b="33545"/>
            <a:stretch/>
          </p:blipFill>
          <p:spPr>
            <a:xfrm>
              <a:off x="1" y="4739963"/>
              <a:ext cx="12339372" cy="2118037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8025" y="0"/>
            <a:ext cx="2255949" cy="117235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99" y="1987123"/>
            <a:ext cx="5834332" cy="346413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912800" y="2747913"/>
            <a:ext cx="5613312" cy="2003656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660059" y="1987123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latin typeface="包图小白体" panose="02010601030101010101" pitchFamily="2" charset="-122"/>
                <a:ea typeface="包图小白体" panose="02010601030101010101" pitchFamily="2" charset="-122"/>
              </a:rPr>
              <a:t>天涯海角</a:t>
            </a:r>
          </a:p>
        </p:txBody>
      </p:sp>
      <p:sp>
        <p:nvSpPr>
          <p:cNvPr id="7" name="矩形 6"/>
          <p:cNvSpPr/>
          <p:nvPr/>
        </p:nvSpPr>
        <p:spPr>
          <a:xfrm>
            <a:off x="6103344" y="3324161"/>
            <a:ext cx="5232224" cy="615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它依山傍海</a:t>
            </a:r>
            <a:r>
              <a:rPr lang="en-US" altLang="zh-CN" sz="1200" dirty="0" smtClean="0">
                <a:solidFill>
                  <a:schemeClr val="bg1"/>
                </a:solidFill>
              </a:rPr>
              <a:t>,</a:t>
            </a:r>
            <a:r>
              <a:rPr lang="zh-CN" altLang="en-US" sz="1200" dirty="0" smtClean="0">
                <a:solidFill>
                  <a:schemeClr val="bg1"/>
                </a:solidFill>
              </a:rPr>
              <a:t> 青山</a:t>
            </a:r>
            <a:r>
              <a:rPr lang="zh-CN" altLang="en-US" sz="1200" dirty="0">
                <a:solidFill>
                  <a:schemeClr val="bg1"/>
                </a:solidFill>
              </a:rPr>
              <a:t>、白沙、巨磊、礁盘浑然一体，宛若七彩交融的丹青画屏；椰林、波涛、渔帆、鸥燕、云霞辉映点衬，形成南国特有的椰风海韵。</a:t>
            </a:r>
            <a:endParaRPr lang="en-US" altLang="zh-CN" sz="1200" dirty="0">
              <a:solidFill>
                <a:schemeClr val="bg1"/>
              </a:solidFill>
              <a:latin typeface="印品天逸黑" panose="02000500000000000000" pitchFamily="2" charset="-122"/>
              <a:ea typeface="印品天逸黑" panose="02000500000000000000" pitchFamily="2" charset="-122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03344" y="3887903"/>
            <a:ext cx="558037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bg1"/>
                </a:solidFill>
              </a:rPr>
              <a:t>景点</a:t>
            </a:r>
            <a:r>
              <a:rPr lang="zh-CN" altLang="en-US" sz="1400" b="1" dirty="0" smtClean="0">
                <a:solidFill>
                  <a:schemeClr val="bg1"/>
                </a:solidFill>
              </a:rPr>
              <a:t>地址：</a:t>
            </a:r>
            <a:r>
              <a:rPr lang="zh-CN" altLang="en-US" sz="1400" dirty="0" smtClean="0">
                <a:solidFill>
                  <a:schemeClr val="bg1"/>
                </a:solidFill>
              </a:rPr>
              <a:t>海南省</a:t>
            </a:r>
            <a:r>
              <a:rPr lang="zh-CN" altLang="en-US" sz="1400" dirty="0">
                <a:solidFill>
                  <a:schemeClr val="bg1"/>
                </a:solidFill>
              </a:rPr>
              <a:t>三亚市沿海滨西行</a:t>
            </a:r>
            <a:r>
              <a:rPr lang="en-US" altLang="zh-CN" sz="1400" dirty="0">
                <a:solidFill>
                  <a:schemeClr val="bg1"/>
                </a:solidFill>
              </a:rPr>
              <a:t>26</a:t>
            </a:r>
            <a:r>
              <a:rPr lang="zh-CN" altLang="en-US" sz="1400" dirty="0">
                <a:solidFill>
                  <a:schemeClr val="bg1"/>
                </a:solidFill>
              </a:rPr>
              <a:t>公里马岭山下天涯海角景区。</a:t>
            </a:r>
            <a:endParaRPr lang="en-US" altLang="zh-CN" sz="1400" dirty="0">
              <a:solidFill>
                <a:schemeClr val="bg1"/>
              </a:solidFill>
              <a:latin typeface="印品天逸黑" panose="02000500000000000000" pitchFamily="2" charset="-122"/>
              <a:ea typeface="印品天逸黑" panose="02000500000000000000" pitchFamily="2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344" y="2810070"/>
            <a:ext cx="554331" cy="55433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59929" y="849192"/>
            <a:ext cx="1624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2B84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 3</a:t>
            </a:r>
            <a:endParaRPr lang="zh-CN" altLang="en-US" sz="3600" b="1" dirty="0">
              <a:solidFill>
                <a:srgbClr val="2B84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111321" y="4216099"/>
            <a:ext cx="259718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 smtClean="0">
                <a:solidFill>
                  <a:schemeClr val="bg1"/>
                </a:solidFill>
              </a:rPr>
              <a:t>开放时间：</a:t>
            </a:r>
            <a:r>
              <a:rPr lang="zh-CN" altLang="en-US" sz="1400" dirty="0" smtClean="0">
                <a:solidFill>
                  <a:schemeClr val="bg1"/>
                </a:solidFill>
              </a:rPr>
              <a:t>全年 </a:t>
            </a:r>
            <a:r>
              <a:rPr lang="en-US" altLang="zh-CN" sz="1400" dirty="0">
                <a:solidFill>
                  <a:schemeClr val="bg1"/>
                </a:solidFill>
              </a:rPr>
              <a:t>07:30-18:20</a:t>
            </a:r>
            <a:r>
              <a:rPr lang="zh-CN" altLang="en-US" sz="1400" dirty="0">
                <a:solidFill>
                  <a:schemeClr val="bg1"/>
                </a:solidFill>
              </a:rPr>
              <a:t>。</a:t>
            </a:r>
            <a:endParaRPr lang="en-US" altLang="zh-CN" sz="1400" dirty="0">
              <a:solidFill>
                <a:schemeClr val="bg1"/>
              </a:solidFill>
              <a:latin typeface="印品天逸黑" panose="02000500000000000000" pitchFamily="2" charset="-122"/>
              <a:ea typeface="印品天逸黑" panose="02000500000000000000" pitchFamily="2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941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7" grpId="0"/>
      <p:bldP spid="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-594"/>
            <a:ext cx="12339373" cy="6858594"/>
            <a:chOff x="0" y="-594"/>
            <a:chExt cx="12339373" cy="6858594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594"/>
              <a:ext cx="12339373" cy="6858594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947" b="33545"/>
            <a:stretch/>
          </p:blipFill>
          <p:spPr>
            <a:xfrm>
              <a:off x="1" y="4739963"/>
              <a:ext cx="12339372" cy="2118037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8025" y="0"/>
            <a:ext cx="2255949" cy="117235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219199" y="2231902"/>
            <a:ext cx="4644572" cy="2949699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rot="5400000">
            <a:off x="1203956" y="2305202"/>
            <a:ext cx="641931" cy="553389"/>
          </a:xfrm>
          <a:prstGeom prst="triangle">
            <a:avLst>
              <a:gd name="adj" fmla="val 0"/>
            </a:avLst>
          </a:prstGeom>
          <a:solidFill>
            <a:schemeClr val="bg1"/>
          </a:solidFill>
          <a:ln w="3810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6200000">
            <a:off x="5207726" y="4525555"/>
            <a:ext cx="673462" cy="580572"/>
          </a:xfrm>
          <a:prstGeom prst="triangle">
            <a:avLst>
              <a:gd name="adj" fmla="val 0"/>
            </a:avLst>
          </a:prstGeom>
          <a:solidFill>
            <a:schemeClr val="bg1"/>
          </a:solidFill>
          <a:ln w="3810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123" y="579526"/>
            <a:ext cx="2683154" cy="1652376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59929" y="849192"/>
            <a:ext cx="1624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2B84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 3</a:t>
            </a:r>
            <a:endParaRPr lang="zh-CN" altLang="en-US" sz="3600" b="1" dirty="0">
              <a:solidFill>
                <a:srgbClr val="2B84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933" y="2322317"/>
            <a:ext cx="4143939" cy="276668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628025" y="1984984"/>
            <a:ext cx="2156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包图小白体" panose="02010601030101010101" pitchFamily="2" charset="-122"/>
                <a:ea typeface="包图小白体" panose="02010601030101010101" pitchFamily="2" charset="-122"/>
              </a:rPr>
              <a:t>椰梦长廊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095999" y="2575590"/>
            <a:ext cx="494293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椰梦长廊是环三亚湾修建的一条海滨风景大道。置身于碧海蓝天椰子树的环境中，漫步在景观大道或海边，可以很好地感受海南的美丽与悠闲。这里的晚霞和夜景也很有名，夜晚可以在海边吃烧烤喝啤酒，看街头表演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 smtClean="0"/>
              <a:t>开放时间：全</a:t>
            </a:r>
            <a:r>
              <a:rPr lang="zh-CN" altLang="zh-CN" sz="1400" dirty="0"/>
              <a:t>天开放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 smtClean="0"/>
              <a:t>门票</a:t>
            </a:r>
            <a:r>
              <a:rPr lang="zh-CN" altLang="zh-CN" sz="1400" dirty="0"/>
              <a:t>信息</a:t>
            </a:r>
            <a:r>
              <a:rPr lang="zh-CN" altLang="zh-CN" sz="1400" dirty="0" smtClean="0"/>
              <a:t>：免费</a:t>
            </a:r>
            <a:endParaRPr lang="en-US" altLang="zh-CN" sz="1400" dirty="0" smtClean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 smtClean="0"/>
              <a:t>到达</a:t>
            </a:r>
            <a:r>
              <a:rPr lang="zh-CN" altLang="zh-CN" sz="1400" dirty="0"/>
              <a:t>方式</a:t>
            </a:r>
            <a:r>
              <a:rPr lang="zh-CN" altLang="zh-CN" sz="1400" dirty="0" smtClean="0"/>
              <a:t>：公交</a:t>
            </a:r>
            <a:r>
              <a:rPr lang="zh-CN" altLang="zh-CN" sz="1400" dirty="0"/>
              <a:t>：市区乘坐6路公交车三亚湾站下，在大东海公交站乘坐8路车，吕海田园小区站下均可抵达。其他交通：新国线观光专线以及6路、8路、21路、24路等多部公交可达，可在碧海蓝天等多处公交站下车。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/>
              <a:t>电话</a:t>
            </a:r>
            <a:r>
              <a:rPr lang="zh-CN" altLang="zh-CN" sz="1400" dirty="0" smtClean="0"/>
              <a:t>：0898</a:t>
            </a:r>
            <a:r>
              <a:rPr lang="zh-CN" altLang="zh-CN" sz="1400" dirty="0"/>
              <a:t>-66662433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400" dirty="0" smtClean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 sz="1400" dirty="0"/>
          </a:p>
          <a:p>
            <a:pPr algn="ctr"/>
            <a:endParaRPr lang="en-US" altLang="zh-CN" sz="1400" dirty="0" smtClean="0"/>
          </a:p>
          <a:p>
            <a:pPr algn="ctr"/>
            <a:endParaRPr lang="en-US" altLang="zh-CN" sz="1400" dirty="0" smtClean="0"/>
          </a:p>
          <a:p>
            <a:pPr algn="ctr"/>
            <a:endParaRPr lang="en-US" altLang="zh-CN" sz="1400" dirty="0" smtClean="0"/>
          </a:p>
          <a:p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16576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0" y="-594"/>
            <a:ext cx="12339373" cy="6858594"/>
            <a:chOff x="0" y="-594"/>
            <a:chExt cx="12339373" cy="6858594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594"/>
              <a:ext cx="12339373" cy="6858594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947" b="33545"/>
            <a:stretch/>
          </p:blipFill>
          <p:spPr>
            <a:xfrm>
              <a:off x="1" y="4739963"/>
              <a:ext cx="12339372" cy="2118037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8025" y="0"/>
            <a:ext cx="2255949" cy="117235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257" y="2006827"/>
            <a:ext cx="3889828" cy="2917371"/>
          </a:xfrm>
          <a:custGeom>
            <a:avLst/>
            <a:gdLst>
              <a:gd name="connsiteX0" fmla="*/ 310140 w 3846285"/>
              <a:gd name="connsiteY0" fmla="*/ 1978517 h 3839313"/>
              <a:gd name="connsiteX1" fmla="*/ 1860798 w 3846285"/>
              <a:gd name="connsiteY1" fmla="*/ 1978517 h 3839313"/>
              <a:gd name="connsiteX2" fmla="*/ 1860798 w 3846285"/>
              <a:gd name="connsiteY2" fmla="*/ 3529175 h 3839313"/>
              <a:gd name="connsiteX3" fmla="*/ 1550659 w 3846285"/>
              <a:gd name="connsiteY3" fmla="*/ 3839313 h 3839313"/>
              <a:gd name="connsiteX4" fmla="*/ 2 w 3846285"/>
              <a:gd name="connsiteY4" fmla="*/ 3839313 h 3839313"/>
              <a:gd name="connsiteX5" fmla="*/ 2 w 3846285"/>
              <a:gd name="connsiteY5" fmla="*/ 2288656 h 3839313"/>
              <a:gd name="connsiteX6" fmla="*/ 1985489 w 3846285"/>
              <a:gd name="connsiteY6" fmla="*/ 1978516 h 3839313"/>
              <a:gd name="connsiteX7" fmla="*/ 3536147 w 3846285"/>
              <a:gd name="connsiteY7" fmla="*/ 1978516 h 3839313"/>
              <a:gd name="connsiteX8" fmla="*/ 3846285 w 3846285"/>
              <a:gd name="connsiteY8" fmla="*/ 2288654 h 3839313"/>
              <a:gd name="connsiteX9" fmla="*/ 3846285 w 3846285"/>
              <a:gd name="connsiteY9" fmla="*/ 3839312 h 3839313"/>
              <a:gd name="connsiteX10" fmla="*/ 2295628 w 3846285"/>
              <a:gd name="connsiteY10" fmla="*/ 3839312 h 3839313"/>
              <a:gd name="connsiteX11" fmla="*/ 1985489 w 3846285"/>
              <a:gd name="connsiteY11" fmla="*/ 3529173 h 3839313"/>
              <a:gd name="connsiteX12" fmla="*/ 0 w 3846285"/>
              <a:gd name="connsiteY12" fmla="*/ 1 h 3839313"/>
              <a:gd name="connsiteX13" fmla="*/ 1550658 w 3846285"/>
              <a:gd name="connsiteY13" fmla="*/ 1 h 3839313"/>
              <a:gd name="connsiteX14" fmla="*/ 1860796 w 3846285"/>
              <a:gd name="connsiteY14" fmla="*/ 310140 h 3839313"/>
              <a:gd name="connsiteX15" fmla="*/ 1860796 w 3846285"/>
              <a:gd name="connsiteY15" fmla="*/ 1860798 h 3839313"/>
              <a:gd name="connsiteX16" fmla="*/ 310139 w 3846285"/>
              <a:gd name="connsiteY16" fmla="*/ 1860798 h 3839313"/>
              <a:gd name="connsiteX17" fmla="*/ 0 w 3846285"/>
              <a:gd name="connsiteY17" fmla="*/ 1550659 h 3839313"/>
              <a:gd name="connsiteX18" fmla="*/ 2295626 w 3846285"/>
              <a:gd name="connsiteY18" fmla="*/ 0 h 3839313"/>
              <a:gd name="connsiteX19" fmla="*/ 3846284 w 3846285"/>
              <a:gd name="connsiteY19" fmla="*/ 0 h 3839313"/>
              <a:gd name="connsiteX20" fmla="*/ 3846284 w 3846285"/>
              <a:gd name="connsiteY20" fmla="*/ 1550658 h 3839313"/>
              <a:gd name="connsiteX21" fmla="*/ 3536145 w 3846285"/>
              <a:gd name="connsiteY21" fmla="*/ 1860796 h 3839313"/>
              <a:gd name="connsiteX22" fmla="*/ 1985488 w 3846285"/>
              <a:gd name="connsiteY22" fmla="*/ 1860796 h 3839313"/>
              <a:gd name="connsiteX23" fmla="*/ 1985488 w 3846285"/>
              <a:gd name="connsiteY23" fmla="*/ 310139 h 383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46285" h="3839313">
                <a:moveTo>
                  <a:pt x="310140" y="1978517"/>
                </a:moveTo>
                <a:lnTo>
                  <a:pt x="1860798" y="1978517"/>
                </a:lnTo>
                <a:lnTo>
                  <a:pt x="1860798" y="3529175"/>
                </a:lnTo>
                <a:lnTo>
                  <a:pt x="1550659" y="3839313"/>
                </a:lnTo>
                <a:lnTo>
                  <a:pt x="2" y="3839313"/>
                </a:lnTo>
                <a:lnTo>
                  <a:pt x="2" y="2288656"/>
                </a:lnTo>
                <a:close/>
                <a:moveTo>
                  <a:pt x="1985489" y="1978516"/>
                </a:moveTo>
                <a:lnTo>
                  <a:pt x="3536147" y="1978516"/>
                </a:lnTo>
                <a:lnTo>
                  <a:pt x="3846285" y="2288654"/>
                </a:lnTo>
                <a:lnTo>
                  <a:pt x="3846285" y="3839312"/>
                </a:lnTo>
                <a:lnTo>
                  <a:pt x="2295628" y="3839312"/>
                </a:lnTo>
                <a:lnTo>
                  <a:pt x="1985489" y="3529173"/>
                </a:lnTo>
                <a:close/>
                <a:moveTo>
                  <a:pt x="0" y="1"/>
                </a:moveTo>
                <a:lnTo>
                  <a:pt x="1550658" y="1"/>
                </a:lnTo>
                <a:lnTo>
                  <a:pt x="1860796" y="310140"/>
                </a:lnTo>
                <a:lnTo>
                  <a:pt x="1860796" y="1860798"/>
                </a:lnTo>
                <a:lnTo>
                  <a:pt x="310139" y="1860798"/>
                </a:lnTo>
                <a:lnTo>
                  <a:pt x="0" y="1550659"/>
                </a:lnTo>
                <a:close/>
                <a:moveTo>
                  <a:pt x="2295626" y="0"/>
                </a:moveTo>
                <a:lnTo>
                  <a:pt x="3846284" y="0"/>
                </a:lnTo>
                <a:lnTo>
                  <a:pt x="3846284" y="1550658"/>
                </a:lnTo>
                <a:lnTo>
                  <a:pt x="3536145" y="1860796"/>
                </a:lnTo>
                <a:lnTo>
                  <a:pt x="1985488" y="1860796"/>
                </a:lnTo>
                <a:lnTo>
                  <a:pt x="1985488" y="310139"/>
                </a:lnTo>
                <a:close/>
              </a:path>
            </a:pathLst>
          </a:custGeom>
        </p:spPr>
      </p:pic>
      <p:grpSp>
        <p:nvGrpSpPr>
          <p:cNvPr id="13" name="组合 12"/>
          <p:cNvGrpSpPr/>
          <p:nvPr/>
        </p:nvGrpSpPr>
        <p:grpSpPr>
          <a:xfrm>
            <a:off x="5605863" y="1712238"/>
            <a:ext cx="5806195" cy="3526291"/>
            <a:chOff x="5605863" y="2247462"/>
            <a:chExt cx="5806195" cy="3526291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491741">
              <a:off x="5605863" y="2247462"/>
              <a:ext cx="980271" cy="895225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6564286" y="2357433"/>
              <a:ext cx="4847772" cy="34163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200" dirty="0"/>
                <a:t>沐浴着三亚热情的阳光，去出海潜水，坐上玻璃观光船观看海底世界，或者乘摩托艇在感受海上的“速度与激情”，尽情享受热带海滨的欢乐与浪漫吧</a:t>
              </a:r>
              <a:r>
                <a:rPr lang="zh-CN" altLang="en-US" sz="1200" dirty="0" smtClean="0"/>
                <a:t>。</a:t>
              </a:r>
              <a:endParaRPr lang="en-US" altLang="zh-CN" sz="1200" dirty="0" smtClean="0"/>
            </a:p>
            <a:p>
              <a:pPr lvl="0" algn="just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200" b="1" dirty="0"/>
                <a:t>营业时间：</a:t>
              </a:r>
            </a:p>
            <a:p>
              <a:pPr marL="0" lvl="1" indent="-457200" algn="just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200" dirty="0"/>
                <a:t>8:00-17:00</a:t>
              </a:r>
            </a:p>
            <a:p>
              <a:pPr lvl="0" algn="just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200" b="1" dirty="0"/>
                <a:t>费用信息：</a:t>
              </a:r>
            </a:p>
            <a:p>
              <a:pPr marL="0" lvl="1" indent="-457200" algn="just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200" dirty="0"/>
                <a:t>香蕉船：90元；拖曳伞：280元；半潜观光：210元；西排岛远海潜水：380元</a:t>
              </a:r>
            </a:p>
            <a:p>
              <a:pPr lvl="0" algn="just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200" b="1" dirty="0"/>
                <a:t>游玩时长：</a:t>
              </a:r>
            </a:p>
            <a:p>
              <a:pPr marL="0" lvl="1" indent="-457200" algn="just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200" dirty="0"/>
                <a:t>建议3-4小时</a:t>
              </a:r>
            </a:p>
            <a:p>
              <a:pPr algn="just">
                <a:lnSpc>
                  <a:spcPct val="150000"/>
                </a:lnSpc>
              </a:pPr>
              <a:endParaRPr lang="en-US" altLang="zh-CN" sz="1200" dirty="0" smtClean="0"/>
            </a:p>
            <a:p>
              <a:pPr algn="just">
                <a:lnSpc>
                  <a:spcPct val="150000"/>
                </a:lnSpc>
              </a:pPr>
              <a:endParaRPr lang="en-US" altLang="zh-CN" sz="1200" dirty="0">
                <a:latin typeface="印品天逸黑" panose="02000500000000000000" pitchFamily="2" charset="-122"/>
                <a:ea typeface="印品天逸黑" panose="020005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723534" y="4690112"/>
            <a:ext cx="3667834" cy="773351"/>
            <a:chOff x="6342487" y="4564988"/>
            <a:chExt cx="3667834" cy="850686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2487" y="4564988"/>
              <a:ext cx="834408" cy="834408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7004370" y="5015564"/>
              <a:ext cx="3005951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2000" dirty="0" smtClean="0">
                  <a:solidFill>
                    <a:srgbClr val="1F4E79"/>
                  </a:solidFill>
                  <a:latin typeface="小白" panose="02010601030101010101" pitchFamily="2" charset="-122"/>
                  <a:ea typeface="小白" panose="02010601030101010101" pitchFamily="2" charset="-122"/>
                </a:rPr>
                <a:t>目的地：</a:t>
              </a:r>
              <a:r>
                <a:rPr lang="zh-CN" altLang="en-US" sz="2000" dirty="0">
                  <a:solidFill>
                    <a:srgbClr val="1F4E79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亚龙湾海底世界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9200592" y="4848732"/>
            <a:ext cx="2388030" cy="686473"/>
            <a:chOff x="6342487" y="4724123"/>
            <a:chExt cx="2388030" cy="755120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2487" y="4724123"/>
              <a:ext cx="834408" cy="755120"/>
            </a:xfrm>
            <a:prstGeom prst="rect">
              <a:avLst/>
            </a:prstGeom>
          </p:spPr>
        </p:pic>
        <p:sp>
          <p:nvSpPr>
            <p:cNvPr id="24" name="矩形 23"/>
            <p:cNvSpPr/>
            <p:nvPr/>
          </p:nvSpPr>
          <p:spPr>
            <a:xfrm>
              <a:off x="7263449" y="5011735"/>
              <a:ext cx="1467068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srgbClr val="1F4E79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天</a:t>
              </a:r>
              <a:r>
                <a:rPr lang="zh-CN" altLang="en-US" sz="2000" dirty="0">
                  <a:solidFill>
                    <a:srgbClr val="1F4E79"/>
                  </a:solidFill>
                  <a:latin typeface="小白" panose="02010601030101010101" pitchFamily="2" charset="-122"/>
                  <a:ea typeface="小白" panose="02010601030101010101" pitchFamily="2" charset="-122"/>
                </a:rPr>
                <a:t>气</a:t>
              </a:r>
              <a:r>
                <a:rPr lang="zh-CN" altLang="en-US" sz="2000" dirty="0" smtClean="0">
                  <a:solidFill>
                    <a:srgbClr val="1F4E79"/>
                  </a:solidFill>
                  <a:latin typeface="小白" panose="02010601030101010101" pitchFamily="2" charset="-122"/>
                  <a:ea typeface="小白" panose="02010601030101010101" pitchFamily="2" charset="-122"/>
                </a:rPr>
                <a:t>：</a:t>
              </a:r>
              <a:r>
                <a:rPr lang="zh-CN" altLang="en-US" sz="2000" dirty="0" smtClean="0">
                  <a:solidFill>
                    <a:srgbClr val="1F4E79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炎热</a:t>
              </a:r>
              <a:endParaRPr lang="zh-CN" altLang="en-US" sz="2000" dirty="0">
                <a:solidFill>
                  <a:srgbClr val="1F4E79"/>
                </a:solidFill>
                <a:latin typeface="包图小白体" panose="02010601030101010101" pitchFamily="2" charset="-122"/>
                <a:ea typeface="包图小白体" panose="02010601030101010101" pitchFamily="2" charset="-122"/>
              </a:endParaRPr>
            </a:p>
          </p:txBody>
        </p: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-1385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59929" y="849192"/>
            <a:ext cx="1624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2B84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 4</a:t>
            </a:r>
            <a:endParaRPr lang="zh-CN" altLang="en-US" sz="3600" b="1" dirty="0">
              <a:solidFill>
                <a:srgbClr val="2B84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1976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0" y="-594"/>
            <a:ext cx="12339373" cy="6858594"/>
            <a:chOff x="0" y="-594"/>
            <a:chExt cx="12339373" cy="6858594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594"/>
              <a:ext cx="12339373" cy="6858594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947" b="33545"/>
            <a:stretch/>
          </p:blipFill>
          <p:spPr>
            <a:xfrm>
              <a:off x="1" y="4739963"/>
              <a:ext cx="12339372" cy="2118037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8025" y="0"/>
            <a:ext cx="2255949" cy="117235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100" y="4352693"/>
            <a:ext cx="2837248" cy="2837248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6169686" y="1633119"/>
            <a:ext cx="5021737" cy="3113856"/>
            <a:chOff x="6169686" y="1633119"/>
            <a:chExt cx="5021737" cy="3113856"/>
          </a:xfrm>
        </p:grpSpPr>
        <p:grpSp>
          <p:nvGrpSpPr>
            <p:cNvPr id="2" name="组合 1"/>
            <p:cNvGrpSpPr/>
            <p:nvPr/>
          </p:nvGrpSpPr>
          <p:grpSpPr>
            <a:xfrm>
              <a:off x="6169686" y="2196136"/>
              <a:ext cx="5021737" cy="2550839"/>
              <a:chOff x="5276782" y="2023507"/>
              <a:chExt cx="5021737" cy="2550839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5276782" y="2266022"/>
                <a:ext cx="4943815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+mn-ea"/>
                    <a:sym typeface="+mn-lt"/>
                  </a:rPr>
                  <a:t>鹿回头的由来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+mn-ea"/>
                    <a:sym typeface="+mn-lt"/>
                  </a:rPr>
                  <a:t>有一位黎族青年猎手，头束红巾，手持弓箭，从海南岛腹地五指山追赶一只坡鹿经过九十九座山、九十九条河来到南海之滨。前面山巅悬崖之下便是茫茫大海，坡鹿无路可走，青年猎手正张弓搭箭，忽见火光一闪，烟雾腾空，坡鹿回过头来变成一位美丽的黎族少女，两人遂相爱并结为恩爱夫妻。此山因而被称为“鹿回头”，成为青年男女海誓山盟的情山</a:t>
                </a:r>
                <a:r>
                  <a:rPr lang="zh-CN" altLang="en-US" sz="1200" dirty="0" smtClean="0">
                    <a:latin typeface="华文中宋" panose="02010600040101010101" pitchFamily="2" charset="-122"/>
                    <a:ea typeface="华文中宋" panose="02010600040101010101" pitchFamily="2" charset="-122"/>
                    <a:cs typeface="+mn-ea"/>
                    <a:sym typeface="+mn-lt"/>
                  </a:rPr>
                  <a:t>。</a:t>
                </a:r>
                <a:endParaRPr lang="en-US" altLang="zh-CN" sz="1200" dirty="0" smtClean="0"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200" dirty="0" smtClean="0">
                    <a:latin typeface="华文中宋" panose="02010600040101010101" pitchFamily="2" charset="-122"/>
                    <a:ea typeface="华文中宋" panose="02010600040101010101" pitchFamily="2" charset="-122"/>
                    <a:cs typeface="+mn-ea"/>
                    <a:sym typeface="+mn-lt"/>
                  </a:rPr>
                  <a:t>景点地址</a:t>
                </a:r>
                <a:r>
                  <a:rPr lang="en-US" altLang="zh-CN" sz="1200" dirty="0" smtClean="0">
                    <a:latin typeface="华文中宋" panose="02010600040101010101" pitchFamily="2" charset="-122"/>
                    <a:ea typeface="华文中宋" panose="02010600040101010101" pitchFamily="2" charset="-122"/>
                    <a:cs typeface="+mn-ea"/>
                    <a:sym typeface="+mn-lt"/>
                  </a:rPr>
                  <a:t>:</a:t>
                </a:r>
                <a:r>
                  <a:rPr lang="zh-CN" altLang="en-US" sz="1200" dirty="0" smtClean="0">
                    <a:latin typeface="华文中宋" panose="02010600040101010101" pitchFamily="2" charset="-122"/>
                    <a:ea typeface="华文中宋" panose="02010600040101010101" pitchFamily="2" charset="-122"/>
                    <a:cs typeface="+mn-ea"/>
                    <a:sym typeface="+mn-lt"/>
                  </a:rPr>
                  <a:t>海南省</a:t>
                </a:r>
                <a:r>
                  <a:rPr lang="zh-CN" altLang="en-US" sz="12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+mn-ea"/>
                    <a:sym typeface="+mn-lt"/>
                  </a:rPr>
                  <a:t>三亚市大东海鹿岭路鹿回头公园。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1200" dirty="0" smtClean="0">
                    <a:latin typeface="华文中宋" panose="02010600040101010101" pitchFamily="2" charset="-122"/>
                    <a:ea typeface="华文中宋" panose="02010600040101010101" pitchFamily="2" charset="-122"/>
                    <a:cs typeface="+mn-ea"/>
                    <a:sym typeface="+mn-lt"/>
                  </a:rPr>
                  <a:t>开放时间</a:t>
                </a:r>
                <a:r>
                  <a:rPr lang="en-US" altLang="zh-CN" sz="1200" dirty="0" smtClean="0">
                    <a:latin typeface="华文中宋" panose="02010600040101010101" pitchFamily="2" charset="-122"/>
                    <a:ea typeface="华文中宋" panose="02010600040101010101" pitchFamily="2" charset="-122"/>
                    <a:cs typeface="+mn-ea"/>
                    <a:sym typeface="+mn-lt"/>
                  </a:rPr>
                  <a:t>:</a:t>
                </a:r>
                <a:r>
                  <a:rPr lang="zh-CN" altLang="en-US" sz="1200" dirty="0" smtClean="0">
                    <a:latin typeface="华文中宋" panose="02010600040101010101" pitchFamily="2" charset="-122"/>
                    <a:ea typeface="华文中宋" panose="02010600040101010101" pitchFamily="2" charset="-122"/>
                    <a:cs typeface="+mn-ea"/>
                    <a:sym typeface="+mn-lt"/>
                  </a:rPr>
                  <a:t>全年 </a:t>
                </a:r>
                <a:r>
                  <a:rPr lang="en-US" altLang="zh-CN" sz="12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+mn-ea"/>
                    <a:sym typeface="+mn-lt"/>
                  </a:rPr>
                  <a:t>07:30-22:30</a:t>
                </a:r>
                <a:r>
                  <a:rPr lang="zh-CN" altLang="en-US" sz="1200" dirty="0">
                    <a:latin typeface="华文中宋" panose="02010600040101010101" pitchFamily="2" charset="-122"/>
                    <a:ea typeface="华文中宋" panose="02010600040101010101" pitchFamily="2" charset="-122"/>
                    <a:cs typeface="+mn-ea"/>
                    <a:sym typeface="+mn-lt"/>
                  </a:rPr>
                  <a:t>。</a:t>
                </a:r>
                <a:endParaRPr lang="en-US" altLang="zh-CN" sz="1200" dirty="0"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5276783" y="2023507"/>
                <a:ext cx="5021736" cy="3197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100" dirty="0" smtClean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这里三亚</a:t>
                </a:r>
                <a:r>
                  <a:rPr lang="zh-CN" altLang="en-US" sz="1100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观赏日出日落的制高点。公园内的鹿回头雕塑是三亚这座城市的标志。</a:t>
                </a:r>
                <a:endParaRPr lang="en-US" altLang="zh-CN" sz="1100" dirty="0">
                  <a:latin typeface="华文中宋" panose="02010600040101010101" pitchFamily="2" charset="-122"/>
                  <a:ea typeface="华文中宋" panose="02010600040101010101" pitchFamily="2" charset="-122"/>
                  <a:cs typeface="Open Sans" panose="020B0606030504020204" pitchFamily="34" charset="0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8" name="矩形 7"/>
            <p:cNvSpPr/>
            <p:nvPr/>
          </p:nvSpPr>
          <p:spPr>
            <a:xfrm>
              <a:off x="7513806" y="1633119"/>
              <a:ext cx="233910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2400" dirty="0">
                  <a:latin typeface="包图小白体" panose="02010601030101010101" pitchFamily="2" charset="-122"/>
                  <a:ea typeface="包图小白体" panose="02010601030101010101" pitchFamily="2" charset="-122"/>
                </a:rPr>
                <a:t>鹿回头山顶公园</a:t>
              </a: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859929" y="849192"/>
            <a:ext cx="1624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2B84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 4</a:t>
            </a:r>
            <a:endParaRPr lang="zh-CN" altLang="en-US" sz="3600" b="1" dirty="0">
              <a:solidFill>
                <a:srgbClr val="2B84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003" y="1972072"/>
            <a:ext cx="4266124" cy="2774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4491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0" y="-594"/>
            <a:ext cx="12339373" cy="6858594"/>
            <a:chOff x="0" y="-594"/>
            <a:chExt cx="12339373" cy="6858594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594"/>
              <a:ext cx="12339373" cy="6858594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947" b="33545"/>
            <a:stretch/>
          </p:blipFill>
          <p:spPr>
            <a:xfrm>
              <a:off x="1" y="4739963"/>
              <a:ext cx="12339372" cy="2118037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8025" y="0"/>
            <a:ext cx="2255949" cy="1172358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491273" y="1353513"/>
            <a:ext cx="3270504" cy="3180222"/>
            <a:chOff x="1491273" y="1590222"/>
            <a:chExt cx="3270504" cy="318022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1273" y="1590222"/>
              <a:ext cx="3270504" cy="2452878"/>
            </a:xfrm>
            <a:prstGeom prst="rect">
              <a:avLst/>
            </a:prstGeom>
            <a:ln w="57150">
              <a:solidFill>
                <a:srgbClr val="1F4E79"/>
              </a:solidFill>
            </a:ln>
          </p:spPr>
        </p:pic>
        <p:sp>
          <p:nvSpPr>
            <p:cNvPr id="6" name="矩形 5"/>
            <p:cNvSpPr/>
            <p:nvPr/>
          </p:nvSpPr>
          <p:spPr>
            <a:xfrm>
              <a:off x="2631441" y="4185669"/>
              <a:ext cx="141577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3200" dirty="0" smtClean="0">
                  <a:solidFill>
                    <a:srgbClr val="1F4E79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水</a:t>
              </a:r>
              <a:r>
                <a:rPr lang="zh-CN" altLang="en-US" sz="3200" dirty="0" smtClean="0">
                  <a:solidFill>
                    <a:srgbClr val="1F4E79"/>
                  </a:solidFill>
                  <a:latin typeface="小白" panose="02010601030101010101" pitchFamily="2" charset="-122"/>
                  <a:ea typeface="小白" panose="02010601030101010101" pitchFamily="2" charset="-122"/>
                </a:rPr>
                <a:t>世界</a:t>
              </a:r>
              <a:endParaRPr lang="zh-CN" altLang="en-US" sz="3200" dirty="0">
                <a:solidFill>
                  <a:srgbClr val="1F4E79"/>
                </a:solidFill>
                <a:latin typeface="小白" panose="02010601030101010101" pitchFamily="2" charset="-122"/>
                <a:ea typeface="小白" panose="02010601030101010101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321705" y="1353513"/>
            <a:ext cx="3291840" cy="3075825"/>
            <a:chOff x="5578054" y="1593281"/>
            <a:chExt cx="3291840" cy="3075825"/>
          </a:xfrm>
        </p:grpSpPr>
        <p:sp>
          <p:nvSpPr>
            <p:cNvPr id="11" name="矩形 10"/>
            <p:cNvSpPr/>
            <p:nvPr/>
          </p:nvSpPr>
          <p:spPr>
            <a:xfrm>
              <a:off x="6777521" y="4084331"/>
              <a:ext cx="141577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3200" dirty="0">
                  <a:solidFill>
                    <a:srgbClr val="1F4E79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水</a:t>
              </a:r>
              <a:r>
                <a:rPr lang="zh-CN" altLang="en-US" sz="3200" dirty="0">
                  <a:solidFill>
                    <a:srgbClr val="1F4E79"/>
                  </a:solidFill>
                  <a:latin typeface="小白" panose="02010601030101010101" pitchFamily="2" charset="-122"/>
                  <a:ea typeface="小白" panose="02010601030101010101" pitchFamily="2" charset="-122"/>
                </a:rPr>
                <a:t>世界</a:t>
              </a: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8054" y="1593281"/>
              <a:ext cx="3291840" cy="2468880"/>
            </a:xfrm>
            <a:prstGeom prst="rect">
              <a:avLst/>
            </a:prstGeom>
            <a:ln w="57150">
              <a:solidFill>
                <a:srgbClr val="1F4E79"/>
              </a:solidFill>
            </a:ln>
          </p:spPr>
        </p:pic>
      </p:grpSp>
      <p:sp>
        <p:nvSpPr>
          <p:cNvPr id="4" name="文本框 3"/>
          <p:cNvSpPr txBox="1"/>
          <p:nvPr/>
        </p:nvSpPr>
        <p:spPr>
          <a:xfrm>
            <a:off x="2734408" y="4560947"/>
            <a:ext cx="740312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华文中宋" panose="02010600040101010101" pitchFamily="2" charset="-122"/>
                <a:ea typeface="华文中宋" panose="02010600040101010101" pitchFamily="2" charset="-122"/>
              </a:rPr>
              <a:t>·</a:t>
            </a:r>
            <a:r>
              <a:rPr lang="zh-CN" altLang="en-US" sz="1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拥有</a:t>
            </a:r>
            <a:r>
              <a:rPr lang="zh-CN" altLang="en-US" sz="1400" dirty="0">
                <a:latin typeface="华文中宋" panose="02010600040101010101" pitchFamily="2" charset="-122"/>
                <a:ea typeface="华文中宋" panose="02010600040101010101" pitchFamily="2" charset="-122"/>
              </a:rPr>
              <a:t>目前世界最先进的设备，大面积的园区以及各样的游乐设施同时满足你的需求。</a:t>
            </a:r>
            <a:br>
              <a:rPr lang="zh-CN" altLang="en-US" sz="1400" dirty="0"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r>
              <a:rPr lang="en-US" altLang="zh-CN" sz="1400" dirty="0">
                <a:latin typeface="华文中宋" panose="02010600040101010101" pitchFamily="2" charset="-122"/>
                <a:ea typeface="华文中宋" panose="02010600040101010101" pitchFamily="2" charset="-122"/>
              </a:rPr>
              <a:t>·</a:t>
            </a:r>
            <a:r>
              <a:rPr lang="zh-CN" altLang="en-US" sz="1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水上项目多种多样，鲨鱼穿越、海神之跃、儿童水世界等等，满足了不同的用户的体验享受。</a:t>
            </a:r>
            <a:br>
              <a:rPr lang="zh-CN" altLang="en-US" sz="1400" dirty="0"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r>
              <a:rPr lang="en-US" altLang="zh-CN" sz="1400" dirty="0">
                <a:latin typeface="华文中宋" panose="02010600040101010101" pitchFamily="2" charset="-122"/>
                <a:ea typeface="华文中宋" panose="02010600040101010101" pitchFamily="2" charset="-122"/>
              </a:rPr>
              <a:t>·</a:t>
            </a:r>
            <a:r>
              <a:rPr lang="zh-CN" altLang="en-US" sz="1400" dirty="0">
                <a:latin typeface="华文中宋" panose="02010600040101010101" pitchFamily="2" charset="-122"/>
                <a:ea typeface="华文中宋" panose="02010600040101010101" pitchFamily="2" charset="-122"/>
              </a:rPr>
              <a:t>园区内设施齐全，保障工作人员都坚守在每个项目的旁边，可以放心大胆的畅玩。</a:t>
            </a:r>
            <a:br>
              <a:rPr lang="zh-CN" altLang="en-US" sz="1400" dirty="0"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r>
              <a:rPr lang="en-US" altLang="zh-CN" sz="1400" dirty="0">
                <a:latin typeface="华文中宋" panose="02010600040101010101" pitchFamily="2" charset="-122"/>
                <a:ea typeface="华文中宋" panose="02010600040101010101" pitchFamily="2" charset="-122"/>
              </a:rPr>
              <a:t>·</a:t>
            </a:r>
            <a:r>
              <a:rPr lang="zh-CN" altLang="en-US" sz="1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水世界在虽然是在酒店内，但是不住酒店同样可以享受刺激的水上乐园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150418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-594"/>
            <a:ext cx="12339373" cy="6858594"/>
            <a:chOff x="0" y="-594"/>
            <a:chExt cx="12339373" cy="6858594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594"/>
              <a:ext cx="12339373" cy="6858594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947" b="33545"/>
            <a:stretch/>
          </p:blipFill>
          <p:spPr>
            <a:xfrm>
              <a:off x="1" y="4739963"/>
              <a:ext cx="12339372" cy="2118037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8025" y="0"/>
            <a:ext cx="2255949" cy="117235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534" y="1343642"/>
            <a:ext cx="6534929" cy="368070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616594" y="4478920"/>
            <a:ext cx="2062244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3200" dirty="0" smtClean="0">
                <a:latin typeface="包图小白体" panose="02010601030101010101" pitchFamily="2" charset="-122"/>
                <a:ea typeface="包图小白体" panose="02010601030101010101" pitchFamily="2" charset="-122"/>
              </a:rPr>
              <a:t> 蜈</a:t>
            </a:r>
            <a:r>
              <a:rPr lang="zh-CN" altLang="en-US" sz="3200" dirty="0">
                <a:latin typeface="包图小白体" panose="02010601030101010101" pitchFamily="2" charset="-122"/>
                <a:ea typeface="包图小白体" panose="02010601030101010101" pitchFamily="2" charset="-122"/>
              </a:rPr>
              <a:t>支洲岛</a:t>
            </a:r>
          </a:p>
        </p:txBody>
      </p:sp>
      <p:sp>
        <p:nvSpPr>
          <p:cNvPr id="7" name="矩形 6"/>
          <p:cNvSpPr/>
          <p:nvPr/>
        </p:nvSpPr>
        <p:spPr>
          <a:xfrm>
            <a:off x="9768765" y="1688483"/>
            <a:ext cx="171373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1、蜈支洲岛的海水能见度高，海底世界五彩</a:t>
            </a:r>
            <a:r>
              <a:rPr lang="zh-CN" altLang="zh-CN" sz="1400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斑斓</a:t>
            </a:r>
            <a:endParaRPr lang="en-US" altLang="zh-CN" sz="1400" dirty="0" smtClean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/>
              <a:t>2</a:t>
            </a:r>
            <a:r>
              <a:rPr lang="zh-CN" altLang="en-US" sz="1400" dirty="0"/>
              <a:t>、水上活动丰富，带给游客多种休闲及刺激的</a:t>
            </a:r>
            <a:r>
              <a:rPr lang="zh-CN" altLang="en-US" sz="1400" dirty="0" smtClean="0"/>
              <a:t>体验</a:t>
            </a:r>
            <a:endParaRPr lang="en-US" altLang="zh-CN" sz="1400" dirty="0" smtClean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/>
              <a:t>3</a:t>
            </a:r>
            <a:r>
              <a:rPr lang="zh-CN" altLang="en-US" sz="1400" dirty="0"/>
              <a:t>、小岛是天然的热带植物王国，可以呼吸新鲜空气</a:t>
            </a:r>
            <a:endParaRPr lang="zh-CN" altLang="zh-CN" sz="1400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115" y="4059860"/>
            <a:ext cx="1629980" cy="96448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59929" y="849192"/>
            <a:ext cx="1624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2B84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 5</a:t>
            </a:r>
            <a:endParaRPr lang="zh-CN" altLang="en-US" sz="3600" b="1" dirty="0">
              <a:solidFill>
                <a:srgbClr val="2B84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3F4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29729" y="1688483"/>
            <a:ext cx="1883432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100" b="1" dirty="0" smtClean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门票</a:t>
            </a:r>
            <a:r>
              <a:rPr lang="zh-CN" altLang="zh-CN" sz="1100" b="1" dirty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信息</a:t>
            </a:r>
            <a:r>
              <a:rPr lang="zh-CN" altLang="zh-CN" sz="1100" b="1" dirty="0" smtClean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：</a:t>
            </a:r>
            <a:r>
              <a:rPr lang="zh-CN" altLang="zh-CN" sz="1100" dirty="0" smtClean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168元</a:t>
            </a:r>
            <a:endParaRPr lang="en-US" altLang="zh-CN" sz="1100" dirty="0" smtClean="0">
              <a:solidFill>
                <a:srgbClr val="333333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100" b="1" dirty="0" smtClean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贴</a:t>
            </a:r>
            <a:r>
              <a:rPr lang="zh-CN" altLang="zh-CN" sz="1100" b="1" dirty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士：</a:t>
            </a:r>
          </a:p>
          <a:p>
            <a:pPr lvl="1" indent="-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100" dirty="0" smtClean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1、</a:t>
            </a:r>
            <a:r>
              <a:rPr lang="zh-CN" altLang="en-US" sz="1100" dirty="0" smtClean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查看天气</a:t>
            </a:r>
            <a:endParaRPr lang="en-US" altLang="zh-CN" sz="1100" dirty="0" smtClean="0">
              <a:solidFill>
                <a:srgbClr val="333333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lvl="1" indent="-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100" dirty="0" smtClean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2、</a:t>
            </a:r>
            <a:r>
              <a:rPr lang="zh-CN" altLang="en-US" sz="1100" dirty="0" smtClean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做好防晒准备</a:t>
            </a:r>
            <a:endParaRPr lang="en-US" altLang="zh-CN" sz="1100" dirty="0" smtClean="0">
              <a:solidFill>
                <a:srgbClr val="333333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lvl="1" indent="-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100" dirty="0" smtClean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3、</a:t>
            </a:r>
            <a:r>
              <a:rPr lang="zh-CN" altLang="en-US" sz="1100" dirty="0" smtClean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带好外套，温差大</a:t>
            </a:r>
            <a:endParaRPr lang="en-US" altLang="zh-CN" sz="1100" dirty="0" smtClean="0">
              <a:solidFill>
                <a:srgbClr val="333333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lvl="1" indent="-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100" dirty="0" smtClean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4</a:t>
            </a:r>
            <a:r>
              <a:rPr lang="zh-CN" altLang="zh-CN" sz="1100" dirty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、岛上不允许搭建</a:t>
            </a:r>
            <a:r>
              <a:rPr lang="zh-CN" altLang="zh-CN" sz="1100" dirty="0" smtClean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帐篷</a:t>
            </a:r>
            <a:endParaRPr lang="en-US" altLang="zh-CN" sz="1100" dirty="0" smtClean="0">
              <a:solidFill>
                <a:srgbClr val="333333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lvl="1" indent="-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 smtClean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zh-CN" altLang="en-US" sz="1100" dirty="0" smtClean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、岛上不允许自带工具</a:t>
            </a:r>
            <a:r>
              <a:rPr lang="zh-CN" altLang="zh-CN" sz="1100" dirty="0" smtClean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endParaRPr lang="en-US" altLang="zh-CN" sz="1100" dirty="0" smtClean="0">
              <a:solidFill>
                <a:srgbClr val="333333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lvl="1" indent="-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100" b="1" dirty="0" smtClean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到达方式</a:t>
            </a:r>
            <a:r>
              <a:rPr lang="zh-CN" altLang="zh-CN" sz="1100" b="1" dirty="0" smtClean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公交</a:t>
            </a:r>
            <a:r>
              <a:rPr lang="zh-CN" altLang="zh-CN" sz="1100" dirty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：在</a:t>
            </a:r>
            <a:r>
              <a:rPr lang="zh-CN" altLang="zh-CN" sz="1100" dirty="0" smtClean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三</a:t>
            </a:r>
            <a:r>
              <a:rPr lang="zh-CN" altLang="en-US" sz="1100" dirty="0" smtClean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亚</a:t>
            </a:r>
            <a:r>
              <a:rPr lang="zh-CN" altLang="zh-CN" sz="1100" dirty="0" smtClean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市区</a:t>
            </a:r>
            <a:endParaRPr lang="en-US" altLang="zh-CN" sz="1100" dirty="0">
              <a:solidFill>
                <a:srgbClr val="333333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lvl="1" indent="-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100" dirty="0" smtClean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可</a:t>
            </a:r>
            <a:r>
              <a:rPr lang="zh-CN" altLang="zh-CN" sz="1100" dirty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搭乘28路公交</a:t>
            </a:r>
            <a:r>
              <a:rPr lang="zh-CN" altLang="zh-CN" sz="1100" dirty="0" smtClean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车直达蜈支</a:t>
            </a:r>
            <a:endParaRPr lang="en-US" altLang="zh-CN" sz="1100" dirty="0" smtClean="0">
              <a:solidFill>
                <a:srgbClr val="333333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lvl="1" indent="-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100" dirty="0" smtClean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洲</a:t>
            </a:r>
            <a:r>
              <a:rPr lang="zh-CN" altLang="zh-CN" sz="1100" dirty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岛码头。</a:t>
            </a:r>
            <a:r>
              <a:rPr lang="zh-CN" altLang="zh-CN" sz="1100" dirty="0" smtClean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其他交通：</a:t>
            </a:r>
            <a:r>
              <a:rPr lang="zh-CN" altLang="zh-CN" sz="1100" dirty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先</a:t>
            </a:r>
            <a:r>
              <a:rPr lang="zh-CN" altLang="zh-CN" sz="1100" dirty="0" smtClean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坐</a:t>
            </a:r>
            <a:endParaRPr lang="en-US" altLang="zh-CN" sz="1100" dirty="0" smtClean="0">
              <a:solidFill>
                <a:srgbClr val="333333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lvl="1" indent="-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100" dirty="0" smtClean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公交</a:t>
            </a:r>
            <a:r>
              <a:rPr lang="zh-CN" altLang="zh-CN" sz="1100" dirty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28</a:t>
            </a:r>
            <a:r>
              <a:rPr lang="zh-CN" altLang="zh-CN" sz="1100" dirty="0" smtClean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路或者</a:t>
            </a:r>
            <a:r>
              <a:rPr lang="zh-CN" altLang="zh-CN" sz="1100" dirty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打</a:t>
            </a:r>
            <a:r>
              <a:rPr lang="zh-CN" altLang="zh-CN" sz="1100" dirty="0" smtClean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车到</a:t>
            </a:r>
            <a:r>
              <a:rPr lang="zh-CN" altLang="zh-CN" sz="1100" dirty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蜈支</a:t>
            </a:r>
            <a:r>
              <a:rPr lang="zh-CN" altLang="zh-CN" sz="1100" dirty="0" smtClean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洲</a:t>
            </a:r>
            <a:endParaRPr lang="en-US" altLang="zh-CN" sz="1100" dirty="0" smtClean="0">
              <a:solidFill>
                <a:srgbClr val="333333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lvl="1" indent="-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100" dirty="0" smtClean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岛码头</a:t>
            </a:r>
            <a:r>
              <a:rPr lang="zh-CN" altLang="zh-CN" sz="1100" dirty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，市区</a:t>
            </a:r>
            <a:r>
              <a:rPr lang="zh-CN" altLang="zh-CN" sz="1100" dirty="0" smtClean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单程</a:t>
            </a:r>
            <a:r>
              <a:rPr lang="zh-CN" altLang="zh-CN" sz="1100" dirty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至蜈支</a:t>
            </a:r>
            <a:r>
              <a:rPr lang="zh-CN" altLang="zh-CN" sz="1100" dirty="0" smtClean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洲</a:t>
            </a:r>
            <a:endParaRPr lang="en-US" altLang="zh-CN" sz="1100" dirty="0" smtClean="0">
              <a:solidFill>
                <a:srgbClr val="333333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lvl="1" indent="-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100" dirty="0" smtClean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岛</a:t>
            </a:r>
            <a:r>
              <a:rPr lang="zh-CN" altLang="zh-CN" sz="1100" dirty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码头路费</a:t>
            </a:r>
            <a:r>
              <a:rPr lang="zh-CN" altLang="zh-CN" sz="1100" dirty="0" smtClean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约为</a:t>
            </a:r>
            <a:r>
              <a:rPr lang="zh-CN" altLang="zh-CN" sz="1100" dirty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80元</a:t>
            </a:r>
            <a:r>
              <a:rPr lang="zh-CN" altLang="zh-CN" sz="1100" dirty="0" smtClean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；亚龙</a:t>
            </a:r>
            <a:endParaRPr lang="en-US" altLang="zh-CN" sz="1100" dirty="0" smtClean="0">
              <a:solidFill>
                <a:srgbClr val="333333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lvl="1" indent="-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100" dirty="0" smtClean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湾</a:t>
            </a:r>
            <a:r>
              <a:rPr lang="zh-CN" altLang="zh-CN" sz="1100" dirty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地区</a:t>
            </a:r>
            <a:r>
              <a:rPr lang="zh-CN" altLang="zh-CN" sz="1100" dirty="0" smtClean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单程至</a:t>
            </a:r>
            <a:r>
              <a:rPr lang="zh-CN" altLang="zh-CN" sz="1100" dirty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蜈</a:t>
            </a:r>
            <a:r>
              <a:rPr lang="zh-CN" altLang="zh-CN" sz="1100" dirty="0" smtClean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支洲</a:t>
            </a:r>
            <a:r>
              <a:rPr lang="zh-CN" altLang="zh-CN" sz="1100" dirty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岛</a:t>
            </a:r>
            <a:r>
              <a:rPr lang="zh-CN" altLang="zh-CN" sz="1100" dirty="0" smtClean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码头</a:t>
            </a:r>
            <a:endParaRPr lang="en-US" altLang="zh-CN" sz="1100" dirty="0" smtClean="0">
              <a:solidFill>
                <a:srgbClr val="333333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lvl="1" indent="-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100" dirty="0" smtClean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路费</a:t>
            </a:r>
            <a:r>
              <a:rPr lang="zh-CN" altLang="zh-CN" sz="1100" dirty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约</a:t>
            </a:r>
            <a:r>
              <a:rPr lang="zh-CN" altLang="zh-CN" sz="1100" dirty="0" smtClean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为50元，</a:t>
            </a:r>
            <a:r>
              <a:rPr lang="zh-CN" altLang="zh-CN" sz="1100" dirty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再在码头</a:t>
            </a:r>
            <a:r>
              <a:rPr lang="zh-CN" altLang="zh-CN" sz="1100" dirty="0" smtClean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坐</a:t>
            </a:r>
            <a:endParaRPr lang="en-US" altLang="zh-CN" sz="1100" dirty="0" smtClean="0">
              <a:solidFill>
                <a:srgbClr val="333333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lvl="1" indent="-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100" dirty="0" smtClean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船</a:t>
            </a:r>
            <a:r>
              <a:rPr lang="zh-CN" altLang="zh-CN" sz="1100" dirty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到</a:t>
            </a:r>
            <a:r>
              <a:rPr lang="zh-CN" altLang="zh-CN" sz="1100" dirty="0" smtClean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蜈支洲</a:t>
            </a:r>
            <a:r>
              <a:rPr lang="zh-CN" altLang="zh-CN" sz="1100" dirty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岛，往返船票</a:t>
            </a:r>
            <a:r>
              <a:rPr lang="zh-CN" altLang="zh-CN" sz="1100" dirty="0" smtClean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110</a:t>
            </a:r>
            <a:endParaRPr lang="en-US" altLang="zh-CN" sz="1100" dirty="0" smtClean="0">
              <a:solidFill>
                <a:srgbClr val="333333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lvl="1" indent="-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100" dirty="0" smtClean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元</a:t>
            </a:r>
            <a:endParaRPr lang="zh-CN" altLang="zh-CN" sz="1100" dirty="0">
              <a:solidFill>
                <a:srgbClr val="333333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100" b="1" dirty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电话</a:t>
            </a:r>
            <a:r>
              <a:rPr lang="zh-CN" altLang="zh-CN" sz="1100" b="1" dirty="0" smtClean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：</a:t>
            </a:r>
            <a:r>
              <a:rPr lang="zh-CN" altLang="zh-CN" sz="1100" dirty="0" smtClean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0898</a:t>
            </a:r>
            <a:r>
              <a:rPr lang="zh-CN" altLang="zh-CN" sz="1100" dirty="0">
                <a:solidFill>
                  <a:srgbClr val="333333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-88751258</a:t>
            </a:r>
          </a:p>
        </p:txBody>
      </p:sp>
    </p:spTree>
    <p:extLst>
      <p:ext uri="{BB962C8B-B14F-4D97-AF65-F5344CB8AC3E}">
        <p14:creationId xmlns:p14="http://schemas.microsoft.com/office/powerpoint/2010/main" val="1980255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3"/>
          <p:cNvGrpSpPr/>
          <p:nvPr/>
        </p:nvGrpSpPr>
        <p:grpSpPr>
          <a:xfrm>
            <a:off x="0" y="-594"/>
            <a:ext cx="12339373" cy="6858594"/>
            <a:chOff x="0" y="-594"/>
            <a:chExt cx="12339373" cy="6858594"/>
          </a:xfrm>
        </p:grpSpPr>
        <p:pic>
          <p:nvPicPr>
            <p:cNvPr id="75" name="图片 7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594"/>
              <a:ext cx="12339373" cy="6858594"/>
            </a:xfrm>
            <a:prstGeom prst="rect">
              <a:avLst/>
            </a:prstGeom>
          </p:spPr>
        </p:pic>
        <p:pic>
          <p:nvPicPr>
            <p:cNvPr id="76" name="图片 7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947" b="33545"/>
            <a:stretch/>
          </p:blipFill>
          <p:spPr>
            <a:xfrm>
              <a:off x="1" y="4739963"/>
              <a:ext cx="12339372" cy="2118037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8025" y="0"/>
            <a:ext cx="2255949" cy="117235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1612" y="1217745"/>
            <a:ext cx="1624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2B84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 6</a:t>
            </a:r>
            <a:endParaRPr lang="zh-CN" altLang="en-US" sz="3600" b="1" dirty="0">
              <a:solidFill>
                <a:srgbClr val="2B84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3" name="图片 72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69020" y1="88364" x2="85988" y2="93515"/>
                        <a14:foregroundMark x1="61412" y1="59758" x2="94800" y2="79273"/>
                        <a14:foregroundMark x1="78380" y1="61091" x2="77833" y2="74727"/>
                        <a14:foregroundMark x1="62562" y1="95455" x2="71921" y2="88970"/>
                        <a14:foregroundMark x1="49097" y1="35758" x2="77230" y2="30606"/>
                        <a14:foregroundMark x1="58456" y1="24727" x2="73125" y2="48727"/>
                        <a14:foregroundMark x1="11549" y1="63697" x2="40887" y2="81212"/>
                        <a14:foregroundMark x1="26218" y1="44182" x2="35577" y2="63030"/>
                        <a14:foregroundMark x1="26218" y1="44182" x2="26218" y2="42242"/>
                        <a14:foregroundMark x1="5090" y1="74061" x2="16858" y2="73394"/>
                        <a14:foregroundMark x1="11002" y1="66909" x2="11549" y2="844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320" y="3589663"/>
            <a:ext cx="3327855" cy="3005538"/>
          </a:xfrm>
          <a:prstGeom prst="rect">
            <a:avLst/>
          </a:prstGeom>
        </p:spPr>
      </p:pic>
      <p:grpSp>
        <p:nvGrpSpPr>
          <p:cNvPr id="37" name="组合 36"/>
          <p:cNvGrpSpPr/>
          <p:nvPr/>
        </p:nvGrpSpPr>
        <p:grpSpPr>
          <a:xfrm>
            <a:off x="2101828" y="1864076"/>
            <a:ext cx="8008936" cy="2422191"/>
            <a:chOff x="1394857" y="2295987"/>
            <a:chExt cx="8008936" cy="2422191"/>
          </a:xfrm>
        </p:grpSpPr>
        <p:grpSp>
          <p:nvGrpSpPr>
            <p:cNvPr id="38" name="组合 37"/>
            <p:cNvGrpSpPr/>
            <p:nvPr/>
          </p:nvGrpSpPr>
          <p:grpSpPr>
            <a:xfrm>
              <a:off x="1394857" y="2460194"/>
              <a:ext cx="2235447" cy="646331"/>
              <a:chOff x="1394857" y="2460194"/>
              <a:chExt cx="2235447" cy="646331"/>
            </a:xfrm>
          </p:grpSpPr>
          <p:sp>
            <p:nvSpPr>
              <p:cNvPr id="69" name="文本框 68"/>
              <p:cNvSpPr txBox="1"/>
              <p:nvPr/>
            </p:nvSpPr>
            <p:spPr>
              <a:xfrm>
                <a:off x="1394857" y="2460194"/>
                <a:ext cx="12052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 smtClean="0">
                    <a:latin typeface="印品天逸黑" panose="02000500000000000000" pitchFamily="2" charset="-122"/>
                    <a:ea typeface="印品天逸黑" panose="02000500000000000000" pitchFamily="2" charset="-122"/>
                  </a:rPr>
                  <a:t>7:30</a:t>
                </a:r>
              </a:p>
              <a:p>
                <a:pPr algn="ctr"/>
                <a:r>
                  <a:rPr lang="zh-CN" altLang="en-US" b="1" dirty="0" smtClean="0">
                    <a:latin typeface="印品天逸黑" panose="02000500000000000000" pitchFamily="2" charset="-122"/>
                    <a:ea typeface="印品天逸黑" panose="02000500000000000000" pitchFamily="2" charset="-122"/>
                  </a:rPr>
                  <a:t>起床</a:t>
                </a:r>
                <a:endParaRPr lang="zh-CN" altLang="en-US" b="1" dirty="0">
                  <a:latin typeface="印品天逸黑" panose="02000500000000000000" pitchFamily="2" charset="-122"/>
                  <a:ea typeface="印品天逸黑" panose="02000500000000000000" pitchFamily="2" charset="-122"/>
                </a:endParaRPr>
              </a:p>
            </p:txBody>
          </p:sp>
          <p:cxnSp>
            <p:nvCxnSpPr>
              <p:cNvPr id="70" name="直接箭头连接符 69"/>
              <p:cNvCxnSpPr/>
              <p:nvPr/>
            </p:nvCxnSpPr>
            <p:spPr>
              <a:xfrm>
                <a:off x="2584642" y="2742458"/>
                <a:ext cx="104566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组合 38"/>
            <p:cNvGrpSpPr/>
            <p:nvPr/>
          </p:nvGrpSpPr>
          <p:grpSpPr>
            <a:xfrm>
              <a:off x="3518284" y="2420930"/>
              <a:ext cx="2064429" cy="646331"/>
              <a:chOff x="1723809" y="2420930"/>
              <a:chExt cx="2064429" cy="646331"/>
            </a:xfrm>
          </p:grpSpPr>
          <p:sp>
            <p:nvSpPr>
              <p:cNvPr id="67" name="文本框 66"/>
              <p:cNvSpPr txBox="1"/>
              <p:nvPr/>
            </p:nvSpPr>
            <p:spPr>
              <a:xfrm>
                <a:off x="1723809" y="2420930"/>
                <a:ext cx="122616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 smtClean="0">
                    <a:latin typeface="印品天逸黑" panose="02000500000000000000" pitchFamily="2" charset="-122"/>
                    <a:ea typeface="印品天逸黑" panose="02000500000000000000" pitchFamily="2" charset="-122"/>
                  </a:rPr>
                  <a:t>8:30</a:t>
                </a:r>
              </a:p>
              <a:p>
                <a:pPr algn="ctr"/>
                <a:r>
                  <a:rPr lang="zh-CN" altLang="en-US" b="1" dirty="0">
                    <a:latin typeface="印品天逸黑" panose="02000500000000000000" pitchFamily="2" charset="-122"/>
                    <a:ea typeface="印品天逸黑" panose="02000500000000000000" pitchFamily="2" charset="-122"/>
                  </a:rPr>
                  <a:t>早餐</a:t>
                </a:r>
                <a:endParaRPr lang="zh-CN" altLang="en-US" b="1" dirty="0" smtClean="0">
                  <a:latin typeface="印品天逸黑" panose="02000500000000000000" pitchFamily="2" charset="-122"/>
                  <a:ea typeface="印品天逸黑" panose="02000500000000000000" pitchFamily="2" charset="-122"/>
                </a:endParaRPr>
              </a:p>
            </p:txBody>
          </p:sp>
          <p:cxnSp>
            <p:nvCxnSpPr>
              <p:cNvPr id="68" name="直接箭头连接符 67"/>
              <p:cNvCxnSpPr/>
              <p:nvPr/>
            </p:nvCxnSpPr>
            <p:spPr>
              <a:xfrm>
                <a:off x="2742576" y="2702084"/>
                <a:ext cx="104566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文本框 39"/>
            <p:cNvSpPr txBox="1"/>
            <p:nvPr/>
          </p:nvSpPr>
          <p:spPr>
            <a:xfrm>
              <a:off x="5269960" y="2349822"/>
              <a:ext cx="18781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smtClean="0">
                  <a:latin typeface="印品天逸黑" panose="02000500000000000000" pitchFamily="2" charset="-122"/>
                  <a:ea typeface="印品天逸黑" panose="02000500000000000000" pitchFamily="2" charset="-122"/>
                </a:rPr>
                <a:t>10:10</a:t>
              </a:r>
              <a:endParaRPr lang="en-US" altLang="zh-CN" b="1" dirty="0">
                <a:latin typeface="印品天逸黑" panose="02000500000000000000" pitchFamily="2" charset="-122"/>
                <a:ea typeface="印品天逸黑" panose="02000500000000000000" pitchFamily="2" charset="-122"/>
              </a:endParaRPr>
            </a:p>
            <a:p>
              <a:pPr algn="ctr"/>
              <a:r>
                <a:rPr lang="zh-CN" altLang="en-US" b="1" dirty="0" smtClean="0">
                  <a:latin typeface="印品天逸黑" panose="02000500000000000000" pitchFamily="2" charset="-122"/>
                  <a:ea typeface="印品天逸黑" panose="02000500000000000000" pitchFamily="2" charset="-122"/>
                </a:rPr>
                <a:t>收拾整理</a:t>
              </a:r>
            </a:p>
          </p:txBody>
        </p:sp>
        <p:cxnSp>
          <p:nvCxnSpPr>
            <p:cNvPr id="41" name="直接箭头连接符 40"/>
            <p:cNvCxnSpPr/>
            <p:nvPr/>
          </p:nvCxnSpPr>
          <p:spPr>
            <a:xfrm>
              <a:off x="6805161" y="2665402"/>
              <a:ext cx="112403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组合 41"/>
            <p:cNvGrpSpPr/>
            <p:nvPr/>
          </p:nvGrpSpPr>
          <p:grpSpPr>
            <a:xfrm>
              <a:off x="7591763" y="2295987"/>
              <a:ext cx="1812030" cy="1676411"/>
              <a:chOff x="-163829" y="2335726"/>
              <a:chExt cx="1812030" cy="1676411"/>
            </a:xfrm>
          </p:grpSpPr>
          <p:sp>
            <p:nvSpPr>
              <p:cNvPr id="65" name="文本框 64"/>
              <p:cNvSpPr txBox="1"/>
              <p:nvPr/>
            </p:nvSpPr>
            <p:spPr>
              <a:xfrm>
                <a:off x="-163829" y="2335726"/>
                <a:ext cx="181203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 smtClean="0">
                    <a:latin typeface="印品天逸黑" panose="02000500000000000000" pitchFamily="2" charset="-122"/>
                    <a:ea typeface="印品天逸黑" panose="02000500000000000000" pitchFamily="2" charset="-122"/>
                  </a:rPr>
                  <a:t>10:20</a:t>
                </a:r>
              </a:p>
              <a:p>
                <a:pPr algn="ctr"/>
                <a:r>
                  <a:rPr lang="zh-CN" altLang="en-US" b="1" dirty="0" smtClean="0">
                    <a:latin typeface="印品天逸黑" panose="02000500000000000000" pitchFamily="2" charset="-122"/>
                    <a:ea typeface="印品天逸黑" panose="02000500000000000000" pitchFamily="2" charset="-122"/>
                  </a:rPr>
                  <a:t>亚龙湾</a:t>
                </a:r>
                <a:endParaRPr lang="zh-CN" altLang="en-US" b="1" dirty="0">
                  <a:latin typeface="印品天逸黑" panose="02000500000000000000" pitchFamily="2" charset="-122"/>
                  <a:ea typeface="印品天逸黑" panose="02000500000000000000" pitchFamily="2" charset="-122"/>
                </a:endParaRPr>
              </a:p>
            </p:txBody>
          </p:sp>
          <p:cxnSp>
            <p:nvCxnSpPr>
              <p:cNvPr id="66" name="直接箭头连接符 65"/>
              <p:cNvCxnSpPr/>
              <p:nvPr/>
            </p:nvCxnSpPr>
            <p:spPr>
              <a:xfrm rot="5400000">
                <a:off x="361945" y="3489306"/>
                <a:ext cx="104566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文本框 42"/>
            <p:cNvSpPr txBox="1"/>
            <p:nvPr/>
          </p:nvSpPr>
          <p:spPr>
            <a:xfrm>
              <a:off x="8083064" y="4021574"/>
              <a:ext cx="1195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smtClean="0">
                  <a:latin typeface="印品天逸黑" panose="02000500000000000000" pitchFamily="2" charset="-122"/>
                  <a:ea typeface="印品天逸黑" panose="02000500000000000000" pitchFamily="2" charset="-122"/>
                </a:rPr>
                <a:t>12:30</a:t>
              </a:r>
            </a:p>
            <a:p>
              <a:pPr algn="ctr"/>
              <a:r>
                <a:rPr lang="zh-CN" altLang="en-US" b="1" dirty="0" smtClean="0">
                  <a:latin typeface="印品天逸黑" panose="02000500000000000000" pitchFamily="2" charset="-122"/>
                  <a:ea typeface="印品天逸黑" panose="02000500000000000000" pitchFamily="2" charset="-122"/>
                </a:rPr>
                <a:t>午餐</a:t>
              </a:r>
              <a:endParaRPr lang="en-US" altLang="zh-CN" b="1" dirty="0" smtClean="0">
                <a:latin typeface="印品天逸黑" panose="02000500000000000000" pitchFamily="2" charset="-122"/>
                <a:ea typeface="印品天逸黑" panose="02000500000000000000" pitchFamily="2" charset="-122"/>
              </a:endParaRPr>
            </a:p>
          </p:txBody>
        </p:sp>
        <p:cxnSp>
          <p:nvCxnSpPr>
            <p:cNvPr id="44" name="直接箭头连接符 43"/>
            <p:cNvCxnSpPr/>
            <p:nvPr/>
          </p:nvCxnSpPr>
          <p:spPr>
            <a:xfrm flipH="1">
              <a:off x="7329731" y="4364466"/>
              <a:ext cx="76660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/>
            <p:nvPr/>
          </p:nvCxnSpPr>
          <p:spPr>
            <a:xfrm flipH="1">
              <a:off x="4885501" y="4375298"/>
              <a:ext cx="148546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本框 51"/>
            <p:cNvSpPr txBox="1"/>
            <p:nvPr/>
          </p:nvSpPr>
          <p:spPr>
            <a:xfrm>
              <a:off x="6370969" y="4071847"/>
              <a:ext cx="8237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smtClean="0">
                  <a:latin typeface="印品天逸黑" panose="02000500000000000000" pitchFamily="2" charset="-122"/>
                  <a:ea typeface="印品天逸黑" panose="02000500000000000000" pitchFamily="2" charset="-122"/>
                </a:rPr>
                <a:t>14:00</a:t>
              </a:r>
            </a:p>
            <a:p>
              <a:pPr algn="ctr"/>
              <a:r>
                <a:rPr lang="zh-CN" altLang="en-US" b="1" dirty="0" smtClean="0">
                  <a:latin typeface="印品天逸黑" panose="02000500000000000000" pitchFamily="2" charset="-122"/>
                  <a:ea typeface="印品天逸黑" panose="02000500000000000000" pitchFamily="2" charset="-122"/>
                </a:rPr>
                <a:t>退房</a:t>
              </a:r>
              <a:endParaRPr lang="en-US" altLang="zh-CN" b="1" dirty="0" smtClean="0">
                <a:latin typeface="印品天逸黑" panose="02000500000000000000" pitchFamily="2" charset="-122"/>
                <a:ea typeface="印品天逸黑" panose="02000500000000000000" pitchFamily="2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321972" y="4071847"/>
              <a:ext cx="18781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smtClean="0">
                  <a:latin typeface="印品天逸黑" panose="02000500000000000000" pitchFamily="2" charset="-122"/>
                  <a:ea typeface="印品天逸黑" panose="02000500000000000000" pitchFamily="2" charset="-122"/>
                </a:rPr>
                <a:t>14:10</a:t>
              </a:r>
              <a:endParaRPr lang="en-US" altLang="zh-CN" b="1" dirty="0">
                <a:latin typeface="印品天逸黑" panose="02000500000000000000" pitchFamily="2" charset="-122"/>
                <a:ea typeface="印品天逸黑" panose="02000500000000000000" pitchFamily="2" charset="-122"/>
              </a:endParaRPr>
            </a:p>
            <a:p>
              <a:pPr algn="ctr"/>
              <a:r>
                <a:rPr lang="zh-CN" altLang="en-US" b="1" dirty="0" smtClean="0">
                  <a:latin typeface="印品天逸黑" panose="02000500000000000000" pitchFamily="2" charset="-122"/>
                  <a:ea typeface="印品天逸黑" panose="02000500000000000000" pitchFamily="2" charset="-122"/>
                </a:rPr>
                <a:t>机场</a:t>
              </a:r>
            </a:p>
          </p:txBody>
        </p:sp>
        <p:cxnSp>
          <p:nvCxnSpPr>
            <p:cNvPr id="56" name="直接箭头连接符 55"/>
            <p:cNvCxnSpPr/>
            <p:nvPr/>
          </p:nvCxnSpPr>
          <p:spPr>
            <a:xfrm flipH="1">
              <a:off x="2370186" y="4344644"/>
              <a:ext cx="126011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本框 56"/>
            <p:cNvSpPr txBox="1"/>
            <p:nvPr/>
          </p:nvSpPr>
          <p:spPr>
            <a:xfrm>
              <a:off x="1506790" y="4052132"/>
              <a:ext cx="8237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smtClean="0">
                  <a:latin typeface="印品天逸黑" panose="02000500000000000000" pitchFamily="2" charset="-122"/>
                  <a:ea typeface="印品天逸黑" panose="02000500000000000000" pitchFamily="2" charset="-122"/>
                </a:rPr>
                <a:t>17:30</a:t>
              </a:r>
            </a:p>
            <a:p>
              <a:pPr algn="ctr"/>
              <a:r>
                <a:rPr lang="zh-CN" altLang="en-US" b="1" dirty="0">
                  <a:latin typeface="印品天逸黑" panose="02000500000000000000" pitchFamily="2" charset="-122"/>
                  <a:ea typeface="印品天逸黑" panose="02000500000000000000" pitchFamily="2" charset="-122"/>
                </a:rPr>
                <a:t>结束</a:t>
              </a:r>
              <a:endParaRPr lang="en-US" altLang="zh-CN" b="1" dirty="0" smtClean="0">
                <a:latin typeface="印品天逸黑" panose="02000500000000000000" pitchFamily="2" charset="-122"/>
                <a:ea typeface="印品天逸黑" panose="02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521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" t="15200" r="-119" b="45556"/>
          <a:stretch/>
        </p:blipFill>
        <p:spPr>
          <a:xfrm>
            <a:off x="0" y="0"/>
            <a:ext cx="12192000" cy="7177715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840" y="0"/>
            <a:ext cx="3120571" cy="3120571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20403" y="-44418"/>
            <a:ext cx="3915321" cy="3915321"/>
          </a:xfrm>
          <a:prstGeom prst="rect">
            <a:avLst/>
          </a:prstGeom>
        </p:spPr>
      </p:pic>
      <p:grpSp>
        <p:nvGrpSpPr>
          <p:cNvPr id="62" name="组合 61"/>
          <p:cNvGrpSpPr/>
          <p:nvPr/>
        </p:nvGrpSpPr>
        <p:grpSpPr>
          <a:xfrm>
            <a:off x="2903752" y="368632"/>
            <a:ext cx="6033613" cy="5155677"/>
            <a:chOff x="3048895" y="1135401"/>
            <a:chExt cx="6033613" cy="5155677"/>
          </a:xfrm>
        </p:grpSpPr>
        <p:grpSp>
          <p:nvGrpSpPr>
            <p:cNvPr id="4" name="组合 3"/>
            <p:cNvGrpSpPr/>
            <p:nvPr/>
          </p:nvGrpSpPr>
          <p:grpSpPr>
            <a:xfrm>
              <a:off x="4071257" y="2143621"/>
              <a:ext cx="4049486" cy="4147457"/>
              <a:chOff x="3754863" y="1030998"/>
              <a:chExt cx="4049486" cy="4147457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3754863" y="1030998"/>
                <a:ext cx="4049486" cy="4147457"/>
                <a:chOff x="3919746" y="1278897"/>
                <a:chExt cx="4049486" cy="4147457"/>
              </a:xfrm>
            </p:grpSpPr>
            <p:sp>
              <p:nvSpPr>
                <p:cNvPr id="18" name="椭圆 17"/>
                <p:cNvSpPr/>
                <p:nvPr/>
              </p:nvSpPr>
              <p:spPr>
                <a:xfrm>
                  <a:off x="3919746" y="1278897"/>
                  <a:ext cx="4049486" cy="414745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" name="椭圆 21"/>
                <p:cNvSpPr/>
                <p:nvPr/>
              </p:nvSpPr>
              <p:spPr>
                <a:xfrm>
                  <a:off x="4007198" y="1415334"/>
                  <a:ext cx="3874583" cy="3874583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" name="组合 1"/>
              <p:cNvGrpSpPr/>
              <p:nvPr/>
            </p:nvGrpSpPr>
            <p:grpSpPr>
              <a:xfrm>
                <a:off x="3963712" y="2029724"/>
                <a:ext cx="3599404" cy="1841062"/>
                <a:chOff x="4164836" y="2842783"/>
                <a:chExt cx="3599404" cy="1841062"/>
              </a:xfrm>
            </p:grpSpPr>
            <p:grpSp>
              <p:nvGrpSpPr>
                <p:cNvPr id="9" name="组合 8"/>
                <p:cNvGrpSpPr/>
                <p:nvPr/>
              </p:nvGrpSpPr>
              <p:grpSpPr>
                <a:xfrm>
                  <a:off x="4164836" y="3154342"/>
                  <a:ext cx="3599404" cy="1529503"/>
                  <a:chOff x="4286177" y="2375382"/>
                  <a:chExt cx="3599404" cy="1529503"/>
                </a:xfrm>
              </p:grpSpPr>
              <p:sp>
                <p:nvSpPr>
                  <p:cNvPr id="10" name="文本框 9"/>
                  <p:cNvSpPr txBox="1"/>
                  <p:nvPr/>
                </p:nvSpPr>
                <p:spPr>
                  <a:xfrm>
                    <a:off x="4286177" y="2532452"/>
                    <a:ext cx="1021144" cy="12003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7200" dirty="0" smtClean="0">
                        <a:latin typeface="包图小白体" panose="02010601030101010101" pitchFamily="2" charset="-122"/>
                        <a:ea typeface="包图小白体" panose="02010601030101010101" pitchFamily="2" charset="-122"/>
                      </a:rPr>
                      <a:t>美</a:t>
                    </a:r>
                    <a:endParaRPr lang="zh-CN" altLang="en-US" sz="7200" dirty="0">
                      <a:latin typeface="包图小白体" panose="02010601030101010101" pitchFamily="2" charset="-122"/>
                      <a:ea typeface="包图小白体" panose="02010601030101010101" pitchFamily="2" charset="-122"/>
                    </a:endParaRPr>
                  </a:p>
                </p:txBody>
              </p:sp>
              <p:sp>
                <p:nvSpPr>
                  <p:cNvPr id="11" name="文本框 10"/>
                  <p:cNvSpPr txBox="1"/>
                  <p:nvPr/>
                </p:nvSpPr>
                <p:spPr>
                  <a:xfrm>
                    <a:off x="5240379" y="2704556"/>
                    <a:ext cx="1021144" cy="12003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7200" dirty="0" smtClean="0">
                        <a:latin typeface="包图小白体" panose="02010601030101010101" pitchFamily="2" charset="-122"/>
                        <a:ea typeface="包图小白体" panose="02010601030101010101" pitchFamily="2" charset="-122"/>
                      </a:rPr>
                      <a:t>食</a:t>
                    </a:r>
                    <a:endParaRPr lang="zh-CN" altLang="en-US" sz="7200" dirty="0">
                      <a:latin typeface="包图小白体" panose="02010601030101010101" pitchFamily="2" charset="-122"/>
                      <a:ea typeface="包图小白体" panose="02010601030101010101" pitchFamily="2" charset="-122"/>
                    </a:endParaRPr>
                  </a:p>
                </p:txBody>
              </p:sp>
              <p:sp>
                <p:nvSpPr>
                  <p:cNvPr id="12" name="文本框 11"/>
                  <p:cNvSpPr txBox="1"/>
                  <p:nvPr/>
                </p:nvSpPr>
                <p:spPr>
                  <a:xfrm>
                    <a:off x="5937205" y="2532452"/>
                    <a:ext cx="1021144" cy="12003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7200" dirty="0" smtClean="0">
                        <a:latin typeface="小白" panose="02010601030101010101" pitchFamily="2" charset="-122"/>
                        <a:ea typeface="小白" panose="02010601030101010101" pitchFamily="2" charset="-122"/>
                      </a:rPr>
                      <a:t>合</a:t>
                    </a:r>
                    <a:endParaRPr lang="zh-CN" altLang="en-US" sz="7200" dirty="0">
                      <a:latin typeface="小白" panose="02010601030101010101" pitchFamily="2" charset="-122"/>
                      <a:ea typeface="小白" panose="02010601030101010101" pitchFamily="2" charset="-122"/>
                    </a:endParaRPr>
                  </a:p>
                </p:txBody>
              </p:sp>
              <p:sp>
                <p:nvSpPr>
                  <p:cNvPr id="13" name="文本框 12"/>
                  <p:cNvSpPr txBox="1"/>
                  <p:nvPr/>
                </p:nvSpPr>
                <p:spPr>
                  <a:xfrm>
                    <a:off x="6864437" y="2375382"/>
                    <a:ext cx="1021144" cy="12003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7200" dirty="0" smtClean="0">
                        <a:latin typeface="小白" panose="02010601030101010101" pitchFamily="2" charset="-122"/>
                        <a:ea typeface="小白" panose="02010601030101010101" pitchFamily="2" charset="-122"/>
                      </a:rPr>
                      <a:t>集</a:t>
                    </a:r>
                    <a:endParaRPr lang="zh-CN" altLang="en-US" sz="7200" dirty="0">
                      <a:latin typeface="小白" panose="02010601030101010101" pitchFamily="2" charset="-122"/>
                      <a:ea typeface="小白" panose="02010601030101010101" pitchFamily="2" charset="-122"/>
                    </a:endParaRPr>
                  </a:p>
                </p:txBody>
              </p:sp>
            </p:grpSp>
            <p:grpSp>
              <p:nvGrpSpPr>
                <p:cNvPr id="14" name="组合 13"/>
                <p:cNvGrpSpPr/>
                <p:nvPr/>
              </p:nvGrpSpPr>
              <p:grpSpPr>
                <a:xfrm>
                  <a:off x="5099221" y="3017153"/>
                  <a:ext cx="1115652" cy="513054"/>
                  <a:chOff x="5142764" y="2336791"/>
                  <a:chExt cx="1115652" cy="513054"/>
                </a:xfrm>
              </p:grpSpPr>
              <p:sp>
                <p:nvSpPr>
                  <p:cNvPr id="15" name="任意多边形 14"/>
                  <p:cNvSpPr/>
                  <p:nvPr/>
                </p:nvSpPr>
                <p:spPr>
                  <a:xfrm rot="20191058">
                    <a:off x="5153785" y="2336791"/>
                    <a:ext cx="1104631" cy="513054"/>
                  </a:xfrm>
                  <a:custGeom>
                    <a:avLst/>
                    <a:gdLst>
                      <a:gd name="connsiteX0" fmla="*/ 846846 w 1035789"/>
                      <a:gd name="connsiteY0" fmla="*/ 167044 h 513054"/>
                      <a:gd name="connsiteX1" fmla="*/ 738618 w 1035789"/>
                      <a:gd name="connsiteY1" fmla="*/ 209714 h 513054"/>
                      <a:gd name="connsiteX2" fmla="*/ 781289 w 1035789"/>
                      <a:gd name="connsiteY2" fmla="*/ 317942 h 513054"/>
                      <a:gd name="connsiteX3" fmla="*/ 889517 w 1035789"/>
                      <a:gd name="connsiteY3" fmla="*/ 275271 h 513054"/>
                      <a:gd name="connsiteX4" fmla="*/ 846846 w 1035789"/>
                      <a:gd name="connsiteY4" fmla="*/ 167044 h 513054"/>
                      <a:gd name="connsiteX5" fmla="*/ 779262 w 1035789"/>
                      <a:gd name="connsiteY5" fmla="*/ 0 h 513054"/>
                      <a:gd name="connsiteX6" fmla="*/ 1035789 w 1035789"/>
                      <a:gd name="connsiteY6" fmla="*/ 256527 h 513054"/>
                      <a:gd name="connsiteX7" fmla="*/ 779262 w 1035789"/>
                      <a:gd name="connsiteY7" fmla="*/ 513054 h 513054"/>
                      <a:gd name="connsiteX8" fmla="*/ 0 w 1035789"/>
                      <a:gd name="connsiteY8" fmla="*/ 513054 h 513054"/>
                      <a:gd name="connsiteX9" fmla="*/ 0 w 1035789"/>
                      <a:gd name="connsiteY9" fmla="*/ 0 h 51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35789" h="513054">
                        <a:moveTo>
                          <a:pt x="846846" y="167044"/>
                        </a:moveTo>
                        <a:cubicBezTo>
                          <a:pt x="805177" y="148940"/>
                          <a:pt x="756721" y="168045"/>
                          <a:pt x="738618" y="209714"/>
                        </a:cubicBezTo>
                        <a:cubicBezTo>
                          <a:pt x="720515" y="251384"/>
                          <a:pt x="739619" y="299839"/>
                          <a:pt x="781289" y="317942"/>
                        </a:cubicBezTo>
                        <a:cubicBezTo>
                          <a:pt x="822958" y="336045"/>
                          <a:pt x="871414" y="316941"/>
                          <a:pt x="889517" y="275271"/>
                        </a:cubicBezTo>
                        <a:cubicBezTo>
                          <a:pt x="907620" y="233602"/>
                          <a:pt x="888516" y="185147"/>
                          <a:pt x="846846" y="167044"/>
                        </a:cubicBezTo>
                        <a:close/>
                        <a:moveTo>
                          <a:pt x="779262" y="0"/>
                        </a:moveTo>
                        <a:lnTo>
                          <a:pt x="1035789" y="256527"/>
                        </a:lnTo>
                        <a:lnTo>
                          <a:pt x="779262" y="513054"/>
                        </a:lnTo>
                        <a:lnTo>
                          <a:pt x="0" y="51305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" name="文本框 15"/>
                  <p:cNvSpPr txBox="1"/>
                  <p:nvPr/>
                </p:nvSpPr>
                <p:spPr>
                  <a:xfrm rot="20088889">
                    <a:off x="5142764" y="2456985"/>
                    <a:ext cx="995052" cy="3180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400" dirty="0" smtClean="0">
                        <a:solidFill>
                          <a:schemeClr val="bg1"/>
                        </a:solidFill>
                        <a:latin typeface="印品天逸黑" panose="02000500000000000000" pitchFamily="2" charset="-122"/>
                        <a:ea typeface="印品天逸黑" panose="02000500000000000000" pitchFamily="2" charset="-122"/>
                      </a:rPr>
                      <a:t>TRAVEL</a:t>
                    </a:r>
                    <a:endParaRPr lang="zh-CN" altLang="en-US" sz="1400" dirty="0">
                      <a:solidFill>
                        <a:schemeClr val="bg1"/>
                      </a:solidFill>
                      <a:latin typeface="印品天逸黑" panose="02000500000000000000" pitchFamily="2" charset="-122"/>
                      <a:ea typeface="印品天逸黑" panose="02000500000000000000" pitchFamily="2" charset="-122"/>
                    </a:endParaRPr>
                  </a:p>
                </p:txBody>
              </p:sp>
            </p:grpSp>
            <p:sp>
              <p:nvSpPr>
                <p:cNvPr id="17" name="文本框 16"/>
                <p:cNvSpPr txBox="1"/>
                <p:nvPr/>
              </p:nvSpPr>
              <p:spPr>
                <a:xfrm>
                  <a:off x="6113212" y="2842783"/>
                  <a:ext cx="112274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600" dirty="0" smtClean="0">
                      <a:latin typeface="小白" panose="02010601030101010101" pitchFamily="2" charset="-122"/>
                      <a:ea typeface="小白" panose="02010601030101010101" pitchFamily="2" charset="-122"/>
                    </a:rPr>
                    <a:t>201X</a:t>
                  </a:r>
                  <a:endParaRPr lang="zh-CN" altLang="en-US" sz="3600" dirty="0">
                    <a:latin typeface="小白" panose="02010601030101010101" pitchFamily="2" charset="-122"/>
                    <a:ea typeface="小白" panose="02010601030101010101" pitchFamily="2" charset="-122"/>
                  </a:endParaRPr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4577772" y="3929221"/>
                <a:ext cx="2343073" cy="468498"/>
                <a:chOff x="4735525" y="5011592"/>
                <a:chExt cx="2343073" cy="468498"/>
              </a:xfrm>
            </p:grpSpPr>
            <p:sp>
              <p:nvSpPr>
                <p:cNvPr id="20" name="矩形 19"/>
                <p:cNvSpPr/>
                <p:nvPr/>
              </p:nvSpPr>
              <p:spPr>
                <a:xfrm>
                  <a:off x="4735525" y="5011592"/>
                  <a:ext cx="2343073" cy="468498"/>
                </a:xfrm>
                <a:prstGeom prst="rect">
                  <a:avLst/>
                </a:prstGeom>
                <a:solidFill>
                  <a:srgbClr val="1F4E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" name="文本框 20"/>
                <p:cNvSpPr txBox="1"/>
                <p:nvPr/>
              </p:nvSpPr>
              <p:spPr>
                <a:xfrm>
                  <a:off x="4865175" y="5083101"/>
                  <a:ext cx="212571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600" dirty="0" smtClean="0">
                      <a:solidFill>
                        <a:schemeClr val="bg1"/>
                      </a:solidFill>
                      <a:latin typeface="印品天逸黑" panose="02000500000000000000" pitchFamily="2" charset="-122"/>
                      <a:ea typeface="印品天逸黑" panose="02000500000000000000" pitchFamily="2" charset="-122"/>
                    </a:rPr>
                    <a:t>精彩行程，缤纷感受</a:t>
                  </a:r>
                  <a:endParaRPr lang="zh-CN" altLang="en-US" sz="1600" dirty="0">
                    <a:solidFill>
                      <a:schemeClr val="bg1"/>
                    </a:solidFill>
                    <a:latin typeface="印品天逸黑" panose="02000500000000000000" pitchFamily="2" charset="-122"/>
                    <a:ea typeface="印品天逸黑" panose="02000500000000000000" pitchFamily="2" charset="-122"/>
                  </a:endParaRPr>
                </a:p>
              </p:txBody>
            </p:sp>
          </p:grpSp>
        </p:grpSp>
        <p:pic>
          <p:nvPicPr>
            <p:cNvPr id="61" name="图片 6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1411"/>
            <a:stretch/>
          </p:blipFill>
          <p:spPr>
            <a:xfrm rot="578726">
              <a:off x="3048895" y="1135401"/>
              <a:ext cx="6033613" cy="1991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6524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0" y="-594"/>
            <a:ext cx="12339373" cy="6858594"/>
            <a:chOff x="0" y="-594"/>
            <a:chExt cx="12339373" cy="6858594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594"/>
              <a:ext cx="12339373" cy="6858594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947" b="33545"/>
            <a:stretch/>
          </p:blipFill>
          <p:spPr>
            <a:xfrm>
              <a:off x="1" y="4739963"/>
              <a:ext cx="12339372" cy="2118037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8025" y="0"/>
            <a:ext cx="2255949" cy="117235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092" y="1807585"/>
            <a:ext cx="2488721" cy="165792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263" y="1807585"/>
            <a:ext cx="2488721" cy="165792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872" y="3568926"/>
            <a:ext cx="2869161" cy="191136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786" y="3568926"/>
            <a:ext cx="2869161" cy="19113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899" y="1513482"/>
            <a:ext cx="1629980" cy="96448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980484" y="189319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1F4E79"/>
                </a:solidFill>
                <a:latin typeface="包图小白体" panose="02010601030101010101" pitchFamily="2" charset="-122"/>
                <a:ea typeface="包图小白体" panose="02010601030101010101" pitchFamily="2" charset="-122"/>
              </a:rPr>
              <a:t>第一市场</a:t>
            </a:r>
          </a:p>
        </p:txBody>
      </p:sp>
      <p:sp>
        <p:nvSpPr>
          <p:cNvPr id="10" name="矩形 9"/>
          <p:cNvSpPr/>
          <p:nvPr/>
        </p:nvSpPr>
        <p:spPr>
          <a:xfrm>
            <a:off x="7633101" y="2490350"/>
            <a:ext cx="3832030" cy="3003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Open Sans" panose="020B0606030504020204" pitchFamily="34" charset="0"/>
              </a:rPr>
              <a:t>三亚最大的海鲜交易市场，泛指集贸市场及周边商业街，是海鲜加工店云集地。</a:t>
            </a:r>
          </a:p>
          <a:p>
            <a:pPr algn="just">
              <a:lnSpc>
                <a:spcPct val="150000"/>
              </a:lnSpc>
            </a:pPr>
            <a:r>
              <a:rPr lang="zh-CN" altLang="en-US" sz="1600" dirty="0" smtClean="0">
                <a:latin typeface="华文中宋" panose="02010600040101010101" pitchFamily="2" charset="-122"/>
                <a:ea typeface="华文中宋" panose="02010600040101010101" pitchFamily="2" charset="-122"/>
                <a:cs typeface="Open Sans" panose="020B0606030504020204" pitchFamily="34" charset="0"/>
              </a:rPr>
              <a:t>除了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Open Sans" panose="020B0606030504020204" pitchFamily="34" charset="0"/>
              </a:rPr>
              <a:t>海鲜，在这里还可以品尝到好多海南的特色小吃，如海南粉、椰奶清补凉等</a:t>
            </a:r>
            <a:r>
              <a:rPr lang="zh-CN" altLang="en-US" sz="1600" dirty="0" smtClean="0">
                <a:latin typeface="华文中宋" panose="02010600040101010101" pitchFamily="2" charset="-122"/>
                <a:ea typeface="华文中宋" panose="02010600040101010101" pitchFamily="2" charset="-122"/>
                <a:cs typeface="Open Sans" panose="020B0606030504020204" pitchFamily="34" charset="0"/>
              </a:rPr>
              <a:t>。买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Open Sans" panose="020B0606030504020204" pitchFamily="34" charset="0"/>
              </a:rPr>
              <a:t>海鲜的时候一定要多询价，货比三家后再下手，同时也需要谨防海鲜被调包的情况</a:t>
            </a:r>
            <a:r>
              <a:rPr lang="zh-CN" altLang="en-US" sz="1600" dirty="0" smtClean="0">
                <a:latin typeface="华文中宋" panose="02010600040101010101" pitchFamily="2" charset="-122"/>
                <a:ea typeface="华文中宋" panose="02010600040101010101" pitchFamily="2" charset="-122"/>
                <a:cs typeface="Open Sans" panose="020B0606030504020204" pitchFamily="34" charset="0"/>
              </a:rPr>
              <a:t>。这里</a:t>
            </a:r>
            <a:r>
              <a:rPr lang="zh-CN" altLang="en-US" sz="1600" dirty="0">
                <a:latin typeface="华文中宋" panose="02010600040101010101" pitchFamily="2" charset="-122"/>
                <a:ea typeface="华文中宋" panose="02010600040101010101" pitchFamily="2" charset="-122"/>
                <a:cs typeface="Open Sans" panose="020B0606030504020204" pitchFamily="34" charset="0"/>
              </a:rPr>
              <a:t>会有很多拉客的，注意不要被他们牵着走。</a:t>
            </a:r>
            <a:endParaRPr lang="en-US" altLang="zh-CN" sz="1600" dirty="0">
              <a:latin typeface="华文中宋" panose="02010600040101010101" pitchFamily="2" charset="-122"/>
              <a:ea typeface="华文中宋" panose="02010600040101010101" pitchFamily="2" charset="-122"/>
              <a:cs typeface="Open Sans" panose="020B0606030504020204" pitchFamily="34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29487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0" y="-594"/>
            <a:ext cx="12339373" cy="6858594"/>
            <a:chOff x="0" y="-594"/>
            <a:chExt cx="12339373" cy="6858594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594"/>
              <a:ext cx="12339373" cy="6858594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947" b="33545"/>
            <a:stretch/>
          </p:blipFill>
          <p:spPr>
            <a:xfrm>
              <a:off x="1" y="4739963"/>
              <a:ext cx="12339372" cy="2118037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8025" y="0"/>
            <a:ext cx="2255949" cy="117235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24663" y="1949569"/>
            <a:ext cx="71426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包图小白体" panose="02010601030101010101" pitchFamily="2" charset="-122"/>
                <a:ea typeface="包图小白体" panose="02010601030101010101" pitchFamily="2" charset="-122"/>
              </a:rPr>
              <a:t>白皙细腻的沙滩，蔚蓝剔透的海底世界，温柔清新的椰风，雀跃的雪白浪花，以及远离俗世的静谧浪漫。似乎这座小岛随处都是随和而精致的景致，山花烂漫缠绵，风中摇曳成诗</a:t>
            </a:r>
            <a:r>
              <a:rPr lang="en-US" altLang="zh-CN" sz="3600" dirty="0">
                <a:latin typeface="包图小白体" panose="02010601030101010101" pitchFamily="2" charset="-122"/>
                <a:ea typeface="包图小白体" panose="02010601030101010101" pitchFamily="2" charset="-122"/>
              </a:rPr>
              <a:t>~</a:t>
            </a:r>
            <a:endParaRPr lang="zh-CN" altLang="en-US" sz="3600" dirty="0">
              <a:latin typeface="包图小白体" panose="02010601030101010101" pitchFamily="2" charset="-122"/>
              <a:ea typeface="包图小白体" panose="02010601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77775" y="1172358"/>
            <a:ext cx="1578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latin typeface="包图小白体" panose="02010601030101010101" pitchFamily="2" charset="-122"/>
                <a:ea typeface="包图小白体" panose="02010601030101010101" pitchFamily="2" charset="-122"/>
              </a:rPr>
              <a:t>三亚</a:t>
            </a:r>
            <a:endParaRPr lang="zh-CN" altLang="en-US" sz="4800" dirty="0">
              <a:latin typeface="包图小白体" panose="02010601030101010101" pitchFamily="2" charset="-122"/>
              <a:ea typeface="包图小白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4368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0" y="-594"/>
            <a:ext cx="12339373" cy="6858594"/>
            <a:chOff x="0" y="-594"/>
            <a:chExt cx="12339373" cy="6858594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594"/>
              <a:ext cx="12339373" cy="6858594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947" b="33545"/>
            <a:stretch/>
          </p:blipFill>
          <p:spPr>
            <a:xfrm>
              <a:off x="1" y="4739963"/>
              <a:ext cx="12339372" cy="2118037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8025" y="0"/>
            <a:ext cx="2255949" cy="117235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53" y="2178290"/>
            <a:ext cx="3432593" cy="2574445"/>
          </a:xfrm>
          <a:custGeom>
            <a:avLst/>
            <a:gdLst>
              <a:gd name="connsiteX0" fmla="*/ 3774529 w 5238895"/>
              <a:gd name="connsiteY0" fmla="*/ 2497040 h 2989943"/>
              <a:gd name="connsiteX1" fmla="*/ 4124064 w 5238895"/>
              <a:gd name="connsiteY1" fmla="*/ 2497040 h 2989943"/>
              <a:gd name="connsiteX2" fmla="*/ 4124064 w 5238895"/>
              <a:gd name="connsiteY2" fmla="*/ 2846575 h 2989943"/>
              <a:gd name="connsiteX3" fmla="*/ 3774529 w 5238895"/>
              <a:gd name="connsiteY3" fmla="*/ 2846575 h 2989943"/>
              <a:gd name="connsiteX4" fmla="*/ 1240090 w 5238895"/>
              <a:gd name="connsiteY4" fmla="*/ 2221733 h 2989943"/>
              <a:gd name="connsiteX5" fmla="*/ 2008301 w 5238895"/>
              <a:gd name="connsiteY5" fmla="*/ 2221733 h 2989943"/>
              <a:gd name="connsiteX6" fmla="*/ 2008301 w 5238895"/>
              <a:gd name="connsiteY6" fmla="*/ 2989943 h 2989943"/>
              <a:gd name="connsiteX7" fmla="*/ 1240090 w 5238895"/>
              <a:gd name="connsiteY7" fmla="*/ 2989943 h 2989943"/>
              <a:gd name="connsiteX8" fmla="*/ 343748 w 5238895"/>
              <a:gd name="connsiteY8" fmla="*/ 2194629 h 2989943"/>
              <a:gd name="connsiteX9" fmla="*/ 906104 w 5238895"/>
              <a:gd name="connsiteY9" fmla="*/ 2194629 h 2989943"/>
              <a:gd name="connsiteX10" fmla="*/ 906104 w 5238895"/>
              <a:gd name="connsiteY10" fmla="*/ 2756985 h 2989943"/>
              <a:gd name="connsiteX11" fmla="*/ 343748 w 5238895"/>
              <a:gd name="connsiteY11" fmla="*/ 2756985 h 2989943"/>
              <a:gd name="connsiteX12" fmla="*/ 4332767 w 5238895"/>
              <a:gd name="connsiteY12" fmla="*/ 1880857 h 2989943"/>
              <a:gd name="connsiteX13" fmla="*/ 5238895 w 5238895"/>
              <a:gd name="connsiteY13" fmla="*/ 1880857 h 2989943"/>
              <a:gd name="connsiteX14" fmla="*/ 5238895 w 5238895"/>
              <a:gd name="connsiteY14" fmla="*/ 2786985 h 2989943"/>
              <a:gd name="connsiteX15" fmla="*/ 4332767 w 5238895"/>
              <a:gd name="connsiteY15" fmla="*/ 2786985 h 2989943"/>
              <a:gd name="connsiteX16" fmla="*/ 3574119 w 5238895"/>
              <a:gd name="connsiteY16" fmla="*/ 1760184 h 2989943"/>
              <a:gd name="connsiteX17" fmla="*/ 4163439 w 5238895"/>
              <a:gd name="connsiteY17" fmla="*/ 1760184 h 2989943"/>
              <a:gd name="connsiteX18" fmla="*/ 4163439 w 5238895"/>
              <a:gd name="connsiteY18" fmla="*/ 2349504 h 2989943"/>
              <a:gd name="connsiteX19" fmla="*/ 3574119 w 5238895"/>
              <a:gd name="connsiteY19" fmla="*/ 2349504 h 2989943"/>
              <a:gd name="connsiteX20" fmla="*/ 2213289 w 5238895"/>
              <a:gd name="connsiteY20" fmla="*/ 1487747 h 2989943"/>
              <a:gd name="connsiteX21" fmla="*/ 3445241 w 5238895"/>
              <a:gd name="connsiteY21" fmla="*/ 1487747 h 2989943"/>
              <a:gd name="connsiteX22" fmla="*/ 3445241 w 5238895"/>
              <a:gd name="connsiteY22" fmla="*/ 2719700 h 2989943"/>
              <a:gd name="connsiteX23" fmla="*/ 2213289 w 5238895"/>
              <a:gd name="connsiteY23" fmla="*/ 2719700 h 2989943"/>
              <a:gd name="connsiteX24" fmla="*/ 2213289 w 5238895"/>
              <a:gd name="connsiteY24" fmla="*/ 507782 h 2989943"/>
              <a:gd name="connsiteX25" fmla="*/ 2981500 w 5238895"/>
              <a:gd name="connsiteY25" fmla="*/ 507782 h 2989943"/>
              <a:gd name="connsiteX26" fmla="*/ 2981500 w 5238895"/>
              <a:gd name="connsiteY26" fmla="*/ 1275993 h 2989943"/>
              <a:gd name="connsiteX27" fmla="*/ 2213289 w 5238895"/>
              <a:gd name="connsiteY27" fmla="*/ 1275993 h 2989943"/>
              <a:gd name="connsiteX28" fmla="*/ 3665186 w 5238895"/>
              <a:gd name="connsiteY28" fmla="*/ 380695 h 2989943"/>
              <a:gd name="connsiteX29" fmla="*/ 4897138 w 5238895"/>
              <a:gd name="connsiteY29" fmla="*/ 380695 h 2989943"/>
              <a:gd name="connsiteX30" fmla="*/ 4897138 w 5238895"/>
              <a:gd name="connsiteY30" fmla="*/ 1612648 h 2989943"/>
              <a:gd name="connsiteX31" fmla="*/ 3665186 w 5238895"/>
              <a:gd name="connsiteY31" fmla="*/ 1612648 h 2989943"/>
              <a:gd name="connsiteX32" fmla="*/ 0 w 5238895"/>
              <a:gd name="connsiteY32" fmla="*/ 0 h 2989943"/>
              <a:gd name="connsiteX33" fmla="*/ 1993345 w 5238895"/>
              <a:gd name="connsiteY33" fmla="*/ 0 h 2989943"/>
              <a:gd name="connsiteX34" fmla="*/ 1993345 w 5238895"/>
              <a:gd name="connsiteY34" fmla="*/ 1993345 h 2989943"/>
              <a:gd name="connsiteX35" fmla="*/ 0 w 5238895"/>
              <a:gd name="connsiteY35" fmla="*/ 1993345 h 298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238895" h="2989943">
                <a:moveTo>
                  <a:pt x="3774529" y="2497040"/>
                </a:moveTo>
                <a:lnTo>
                  <a:pt x="4124064" y="2497040"/>
                </a:lnTo>
                <a:lnTo>
                  <a:pt x="4124064" y="2846575"/>
                </a:lnTo>
                <a:lnTo>
                  <a:pt x="3774529" y="2846575"/>
                </a:lnTo>
                <a:close/>
                <a:moveTo>
                  <a:pt x="1240090" y="2221733"/>
                </a:moveTo>
                <a:lnTo>
                  <a:pt x="2008301" y="2221733"/>
                </a:lnTo>
                <a:lnTo>
                  <a:pt x="2008301" y="2989943"/>
                </a:lnTo>
                <a:lnTo>
                  <a:pt x="1240090" y="2989943"/>
                </a:lnTo>
                <a:close/>
                <a:moveTo>
                  <a:pt x="343748" y="2194629"/>
                </a:moveTo>
                <a:lnTo>
                  <a:pt x="906104" y="2194629"/>
                </a:lnTo>
                <a:lnTo>
                  <a:pt x="906104" y="2756985"/>
                </a:lnTo>
                <a:lnTo>
                  <a:pt x="343748" y="2756985"/>
                </a:lnTo>
                <a:close/>
                <a:moveTo>
                  <a:pt x="4332767" y="1880857"/>
                </a:moveTo>
                <a:lnTo>
                  <a:pt x="5238895" y="1880857"/>
                </a:lnTo>
                <a:lnTo>
                  <a:pt x="5238895" y="2786985"/>
                </a:lnTo>
                <a:lnTo>
                  <a:pt x="4332767" y="2786985"/>
                </a:lnTo>
                <a:close/>
                <a:moveTo>
                  <a:pt x="3574119" y="1760184"/>
                </a:moveTo>
                <a:lnTo>
                  <a:pt x="4163439" y="1760184"/>
                </a:lnTo>
                <a:lnTo>
                  <a:pt x="4163439" y="2349504"/>
                </a:lnTo>
                <a:lnTo>
                  <a:pt x="3574119" y="2349504"/>
                </a:lnTo>
                <a:close/>
                <a:moveTo>
                  <a:pt x="2213289" y="1487747"/>
                </a:moveTo>
                <a:lnTo>
                  <a:pt x="3445241" y="1487747"/>
                </a:lnTo>
                <a:lnTo>
                  <a:pt x="3445241" y="2719700"/>
                </a:lnTo>
                <a:lnTo>
                  <a:pt x="2213289" y="2719700"/>
                </a:lnTo>
                <a:close/>
                <a:moveTo>
                  <a:pt x="2213289" y="507782"/>
                </a:moveTo>
                <a:lnTo>
                  <a:pt x="2981500" y="507782"/>
                </a:lnTo>
                <a:lnTo>
                  <a:pt x="2981500" y="1275993"/>
                </a:lnTo>
                <a:lnTo>
                  <a:pt x="2213289" y="1275993"/>
                </a:lnTo>
                <a:close/>
                <a:moveTo>
                  <a:pt x="3665186" y="380695"/>
                </a:moveTo>
                <a:lnTo>
                  <a:pt x="4897138" y="380695"/>
                </a:lnTo>
                <a:lnTo>
                  <a:pt x="4897138" y="1612648"/>
                </a:lnTo>
                <a:lnTo>
                  <a:pt x="3665186" y="1612648"/>
                </a:lnTo>
                <a:close/>
                <a:moveTo>
                  <a:pt x="0" y="0"/>
                </a:moveTo>
                <a:lnTo>
                  <a:pt x="1993345" y="0"/>
                </a:lnTo>
                <a:lnTo>
                  <a:pt x="1993345" y="1993345"/>
                </a:lnTo>
                <a:lnTo>
                  <a:pt x="0" y="1993345"/>
                </a:lnTo>
                <a:close/>
              </a:path>
            </a:pathLst>
          </a:cu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100" y="4352693"/>
            <a:ext cx="2837248" cy="2837248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5653454" y="1548771"/>
            <a:ext cx="5794131" cy="3385542"/>
            <a:chOff x="6169686" y="1548771"/>
            <a:chExt cx="4943815" cy="3385542"/>
          </a:xfrm>
        </p:grpSpPr>
        <p:sp>
          <p:nvSpPr>
            <p:cNvPr id="4" name="矩形 3"/>
            <p:cNvSpPr/>
            <p:nvPr/>
          </p:nvSpPr>
          <p:spPr>
            <a:xfrm>
              <a:off x="6169686" y="2133546"/>
              <a:ext cx="4943815" cy="28007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/>
                <a:t>抱罗粉是海南文昌市的汉族特色小吃。因盛起文昌市的抱罗镇得名。抱罗粉是米粉的一种，颜色呈半透明状，软而韧，很有嚼劲的口感。好吃的抱罗粉关键在于汤靓。店里往往放着一个大锅，锅中熬煮着猪骨或牛骨。汤滚时，不断地把浮沫除净，熬至骨味完全渗出，再调入适量食盐、味精增鲜即成。吃的时候，把早已烫熟凉却的米粉沥干水分，逐一加入炒花生米、炒芝麻仁（碾成碎末），炒笋丝、炒酸菜、特制牛肉干丝、炒猪肉丝，蒜香熟油、香菜、葱花等。打一勺滚烫靓汤浇过粉面，洒进少量胡椒粉即成。喜欢吃辣的，加一点辣椒则更起味。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7699690" y="1548771"/>
              <a:ext cx="141577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3200" dirty="0">
                  <a:latin typeface="包图小白体" panose="02010601030101010101" pitchFamily="2" charset="-122"/>
                  <a:ea typeface="包图小白体" panose="02010601030101010101" pitchFamily="2" charset="-122"/>
                </a:rPr>
                <a:t>抱罗粉</a:t>
              </a: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859929" y="849192"/>
            <a:ext cx="1624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2B84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 4</a:t>
            </a:r>
            <a:endParaRPr lang="zh-CN" altLang="en-US" sz="3600" b="1" dirty="0">
              <a:solidFill>
                <a:srgbClr val="2B84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6919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0" y="-594"/>
            <a:ext cx="12339373" cy="6858594"/>
            <a:chOff x="0" y="-594"/>
            <a:chExt cx="12339373" cy="6858594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594"/>
              <a:ext cx="12339373" cy="6858594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947" b="33545"/>
            <a:stretch/>
          </p:blipFill>
          <p:spPr>
            <a:xfrm>
              <a:off x="1" y="4739963"/>
              <a:ext cx="12339372" cy="2118037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8025" y="0"/>
            <a:ext cx="2255949" cy="117235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8339632" y="2117172"/>
            <a:ext cx="31836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华文中宋" panose="02010600040101010101" pitchFamily="2" charset="-122"/>
                <a:ea typeface="华文中宋" panose="02010600040101010101" pitchFamily="2" charset="-122"/>
              </a:rPr>
              <a:t>位居海南“四大名菜”之</a:t>
            </a:r>
            <a:r>
              <a:rPr lang="zh-CN" altLang="en-US" sz="12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首据说</a:t>
            </a:r>
            <a:r>
              <a:rPr lang="zh-CN" altLang="en-US" sz="1200" dirty="0">
                <a:latin typeface="华文中宋" panose="02010600040101010101" pitchFamily="2" charset="-122"/>
                <a:ea typeface="华文中宋" panose="02010600040101010101" pitchFamily="2" charset="-122"/>
              </a:rPr>
              <a:t>文昌鸡发源于海南文昌的潭牛镇天赐村，村里有几棵大榕树，树籽满落地上，鸡只吃进肚里。从光绪年间养殖至今，逐渐养成了今天这身材娇小，毛色光泽，肉质滑嫩，皮薄骨酥，香味甚浓，肥而不腻 </a:t>
            </a:r>
            <a:r>
              <a:rPr lang="zh-CN" altLang="en-US" sz="12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1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581324" y="1442342"/>
            <a:ext cx="1106142" cy="552623"/>
            <a:chOff x="5449869" y="206866"/>
            <a:chExt cx="1106142" cy="552623"/>
          </a:xfrm>
        </p:grpSpPr>
        <p:sp>
          <p:nvSpPr>
            <p:cNvPr id="16" name="任意多边形 15"/>
            <p:cNvSpPr/>
            <p:nvPr/>
          </p:nvSpPr>
          <p:spPr>
            <a:xfrm rot="20191058">
              <a:off x="5451380" y="206866"/>
              <a:ext cx="1104631" cy="513054"/>
            </a:xfrm>
            <a:custGeom>
              <a:avLst/>
              <a:gdLst>
                <a:gd name="connsiteX0" fmla="*/ 846846 w 1035789"/>
                <a:gd name="connsiteY0" fmla="*/ 167044 h 513054"/>
                <a:gd name="connsiteX1" fmla="*/ 738618 w 1035789"/>
                <a:gd name="connsiteY1" fmla="*/ 209714 h 513054"/>
                <a:gd name="connsiteX2" fmla="*/ 781289 w 1035789"/>
                <a:gd name="connsiteY2" fmla="*/ 317942 h 513054"/>
                <a:gd name="connsiteX3" fmla="*/ 889517 w 1035789"/>
                <a:gd name="connsiteY3" fmla="*/ 275271 h 513054"/>
                <a:gd name="connsiteX4" fmla="*/ 846846 w 1035789"/>
                <a:gd name="connsiteY4" fmla="*/ 167044 h 513054"/>
                <a:gd name="connsiteX5" fmla="*/ 779262 w 1035789"/>
                <a:gd name="connsiteY5" fmla="*/ 0 h 513054"/>
                <a:gd name="connsiteX6" fmla="*/ 1035789 w 1035789"/>
                <a:gd name="connsiteY6" fmla="*/ 256527 h 513054"/>
                <a:gd name="connsiteX7" fmla="*/ 779262 w 1035789"/>
                <a:gd name="connsiteY7" fmla="*/ 513054 h 513054"/>
                <a:gd name="connsiteX8" fmla="*/ 0 w 1035789"/>
                <a:gd name="connsiteY8" fmla="*/ 513054 h 513054"/>
                <a:gd name="connsiteX9" fmla="*/ 0 w 1035789"/>
                <a:gd name="connsiteY9" fmla="*/ 0 h 51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5789" h="513054">
                  <a:moveTo>
                    <a:pt x="846846" y="167044"/>
                  </a:moveTo>
                  <a:cubicBezTo>
                    <a:pt x="805177" y="148940"/>
                    <a:pt x="756721" y="168045"/>
                    <a:pt x="738618" y="209714"/>
                  </a:cubicBezTo>
                  <a:cubicBezTo>
                    <a:pt x="720515" y="251384"/>
                    <a:pt x="739619" y="299839"/>
                    <a:pt x="781289" y="317942"/>
                  </a:cubicBezTo>
                  <a:cubicBezTo>
                    <a:pt x="822958" y="336045"/>
                    <a:pt x="871414" y="316941"/>
                    <a:pt x="889517" y="275271"/>
                  </a:cubicBezTo>
                  <a:cubicBezTo>
                    <a:pt x="907620" y="233602"/>
                    <a:pt x="888516" y="185147"/>
                    <a:pt x="846846" y="167044"/>
                  </a:cubicBezTo>
                  <a:close/>
                  <a:moveTo>
                    <a:pt x="779262" y="0"/>
                  </a:moveTo>
                  <a:lnTo>
                    <a:pt x="1035789" y="256527"/>
                  </a:lnTo>
                  <a:lnTo>
                    <a:pt x="779262" y="513054"/>
                  </a:lnTo>
                  <a:lnTo>
                    <a:pt x="0" y="5130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 rot="20088889">
              <a:off x="5449869" y="297824"/>
              <a:ext cx="7949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bg1"/>
                  </a:solidFill>
                  <a:latin typeface="印品天逸黑" panose="02000500000000000000" pitchFamily="2" charset="-122"/>
                  <a:ea typeface="印品天逸黑" panose="02000500000000000000" pitchFamily="2" charset="-122"/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  <a:latin typeface="印品天逸黑" panose="02000500000000000000" pitchFamily="2" charset="-122"/>
                <a:ea typeface="印品天逸黑" panose="02000500000000000000" pitchFamily="2" charset="-122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8379354" y="4429039"/>
            <a:ext cx="3183675" cy="14446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华文中宋" panose="02010600040101010101" pitchFamily="2" charset="-122"/>
                <a:ea typeface="华文中宋" panose="02010600040101010101" pitchFamily="2" charset="-122"/>
              </a:rPr>
              <a:t>椰子饭又名椰子船</a:t>
            </a:r>
            <a:r>
              <a:rPr lang="zh-CN" altLang="en-US" sz="12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，椰子</a:t>
            </a:r>
            <a:r>
              <a:rPr lang="zh-CN" altLang="en-US" sz="1200" dirty="0">
                <a:latin typeface="华文中宋" panose="02010600040101010101" pitchFamily="2" charset="-122"/>
                <a:ea typeface="华文中宋" panose="02010600040101010101" pitchFamily="2" charset="-122"/>
              </a:rPr>
              <a:t>饭做法独特，是由海南优质糯米、天然椰肉和椰汁一同蒸熟而成，是海南传统农家小吃，现在多把它做为主食的一种</a:t>
            </a:r>
            <a:r>
              <a:rPr lang="zh-CN" altLang="en-US" sz="12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。在</a:t>
            </a:r>
            <a:r>
              <a:rPr lang="zh-CN" altLang="en-US" sz="1200" dirty="0">
                <a:latin typeface="华文中宋" panose="02010600040101010101" pitchFamily="2" charset="-122"/>
                <a:ea typeface="华文中宋" panose="02010600040101010101" pitchFamily="2" charset="-122"/>
              </a:rPr>
              <a:t>这个椰影婆娑的城市，品尝地道的椰子饭，别有一番风味。</a:t>
            </a:r>
            <a:endParaRPr lang="en-US" altLang="zh-CN" sz="1200" dirty="0"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8580569" y="3785632"/>
            <a:ext cx="1106142" cy="552623"/>
            <a:chOff x="5449869" y="206866"/>
            <a:chExt cx="1106142" cy="552623"/>
          </a:xfrm>
        </p:grpSpPr>
        <p:sp>
          <p:nvSpPr>
            <p:cNvPr id="22" name="任意多边形 21"/>
            <p:cNvSpPr/>
            <p:nvPr/>
          </p:nvSpPr>
          <p:spPr>
            <a:xfrm rot="20191058">
              <a:off x="5451380" y="206866"/>
              <a:ext cx="1104631" cy="513054"/>
            </a:xfrm>
            <a:custGeom>
              <a:avLst/>
              <a:gdLst>
                <a:gd name="connsiteX0" fmla="*/ 846846 w 1035789"/>
                <a:gd name="connsiteY0" fmla="*/ 167044 h 513054"/>
                <a:gd name="connsiteX1" fmla="*/ 738618 w 1035789"/>
                <a:gd name="connsiteY1" fmla="*/ 209714 h 513054"/>
                <a:gd name="connsiteX2" fmla="*/ 781289 w 1035789"/>
                <a:gd name="connsiteY2" fmla="*/ 317942 h 513054"/>
                <a:gd name="connsiteX3" fmla="*/ 889517 w 1035789"/>
                <a:gd name="connsiteY3" fmla="*/ 275271 h 513054"/>
                <a:gd name="connsiteX4" fmla="*/ 846846 w 1035789"/>
                <a:gd name="connsiteY4" fmla="*/ 167044 h 513054"/>
                <a:gd name="connsiteX5" fmla="*/ 779262 w 1035789"/>
                <a:gd name="connsiteY5" fmla="*/ 0 h 513054"/>
                <a:gd name="connsiteX6" fmla="*/ 1035789 w 1035789"/>
                <a:gd name="connsiteY6" fmla="*/ 256527 h 513054"/>
                <a:gd name="connsiteX7" fmla="*/ 779262 w 1035789"/>
                <a:gd name="connsiteY7" fmla="*/ 513054 h 513054"/>
                <a:gd name="connsiteX8" fmla="*/ 0 w 1035789"/>
                <a:gd name="connsiteY8" fmla="*/ 513054 h 513054"/>
                <a:gd name="connsiteX9" fmla="*/ 0 w 1035789"/>
                <a:gd name="connsiteY9" fmla="*/ 0 h 51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5789" h="513054">
                  <a:moveTo>
                    <a:pt x="846846" y="167044"/>
                  </a:moveTo>
                  <a:cubicBezTo>
                    <a:pt x="805177" y="148940"/>
                    <a:pt x="756721" y="168045"/>
                    <a:pt x="738618" y="209714"/>
                  </a:cubicBezTo>
                  <a:cubicBezTo>
                    <a:pt x="720515" y="251384"/>
                    <a:pt x="739619" y="299839"/>
                    <a:pt x="781289" y="317942"/>
                  </a:cubicBezTo>
                  <a:cubicBezTo>
                    <a:pt x="822958" y="336045"/>
                    <a:pt x="871414" y="316941"/>
                    <a:pt x="889517" y="275271"/>
                  </a:cubicBezTo>
                  <a:cubicBezTo>
                    <a:pt x="907620" y="233602"/>
                    <a:pt x="888516" y="185147"/>
                    <a:pt x="846846" y="167044"/>
                  </a:cubicBezTo>
                  <a:close/>
                  <a:moveTo>
                    <a:pt x="779262" y="0"/>
                  </a:moveTo>
                  <a:lnTo>
                    <a:pt x="1035789" y="256527"/>
                  </a:lnTo>
                  <a:lnTo>
                    <a:pt x="779262" y="513054"/>
                  </a:lnTo>
                  <a:lnTo>
                    <a:pt x="0" y="5130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 rot="20088889">
              <a:off x="5449869" y="297824"/>
              <a:ext cx="7949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bg1"/>
                  </a:solidFill>
                  <a:latin typeface="印品天逸黑" panose="02000500000000000000" pitchFamily="2" charset="-122"/>
                  <a:ea typeface="印品天逸黑" panose="02000500000000000000" pitchFamily="2" charset="-122"/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  <a:latin typeface="印品天逸黑" panose="02000500000000000000" pitchFamily="2" charset="-122"/>
                <a:ea typeface="印品天逸黑" panose="02000500000000000000" pitchFamily="2" charset="-122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612095" y="2117172"/>
            <a:ext cx="3183675" cy="14446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latin typeface="华文中宋" panose="02010600040101010101" pitchFamily="2" charset="-122"/>
                <a:ea typeface="华文中宋" panose="02010600040101010101" pitchFamily="2" charset="-122"/>
              </a:rPr>
              <a:t>将红枣、绿豆、薏米、芋头、西瓜、鹌鹑蛋、汤圆等煮熟的东西，掺上椰子汁或糖水等调和成一碗消暑清爽的饮品。在海南炎热的傍晚，喝上一碗冰爽的清补凉实在是惬意的事情。</a:t>
            </a:r>
            <a:endParaRPr lang="en-US" altLang="zh-CN" sz="1200" dirty="0"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984029" y="1423240"/>
            <a:ext cx="1106142" cy="552623"/>
            <a:chOff x="5449869" y="206866"/>
            <a:chExt cx="1106142" cy="552623"/>
          </a:xfrm>
        </p:grpSpPr>
        <p:sp>
          <p:nvSpPr>
            <p:cNvPr id="26" name="任意多边形 25"/>
            <p:cNvSpPr/>
            <p:nvPr/>
          </p:nvSpPr>
          <p:spPr>
            <a:xfrm rot="20191058">
              <a:off x="5451380" y="206866"/>
              <a:ext cx="1104631" cy="513054"/>
            </a:xfrm>
            <a:custGeom>
              <a:avLst/>
              <a:gdLst>
                <a:gd name="connsiteX0" fmla="*/ 846846 w 1035789"/>
                <a:gd name="connsiteY0" fmla="*/ 167044 h 513054"/>
                <a:gd name="connsiteX1" fmla="*/ 738618 w 1035789"/>
                <a:gd name="connsiteY1" fmla="*/ 209714 h 513054"/>
                <a:gd name="connsiteX2" fmla="*/ 781289 w 1035789"/>
                <a:gd name="connsiteY2" fmla="*/ 317942 h 513054"/>
                <a:gd name="connsiteX3" fmla="*/ 889517 w 1035789"/>
                <a:gd name="connsiteY3" fmla="*/ 275271 h 513054"/>
                <a:gd name="connsiteX4" fmla="*/ 846846 w 1035789"/>
                <a:gd name="connsiteY4" fmla="*/ 167044 h 513054"/>
                <a:gd name="connsiteX5" fmla="*/ 779262 w 1035789"/>
                <a:gd name="connsiteY5" fmla="*/ 0 h 513054"/>
                <a:gd name="connsiteX6" fmla="*/ 1035789 w 1035789"/>
                <a:gd name="connsiteY6" fmla="*/ 256527 h 513054"/>
                <a:gd name="connsiteX7" fmla="*/ 779262 w 1035789"/>
                <a:gd name="connsiteY7" fmla="*/ 513054 h 513054"/>
                <a:gd name="connsiteX8" fmla="*/ 0 w 1035789"/>
                <a:gd name="connsiteY8" fmla="*/ 513054 h 513054"/>
                <a:gd name="connsiteX9" fmla="*/ 0 w 1035789"/>
                <a:gd name="connsiteY9" fmla="*/ 0 h 51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5789" h="513054">
                  <a:moveTo>
                    <a:pt x="846846" y="167044"/>
                  </a:moveTo>
                  <a:cubicBezTo>
                    <a:pt x="805177" y="148940"/>
                    <a:pt x="756721" y="168045"/>
                    <a:pt x="738618" y="209714"/>
                  </a:cubicBezTo>
                  <a:cubicBezTo>
                    <a:pt x="720515" y="251384"/>
                    <a:pt x="739619" y="299839"/>
                    <a:pt x="781289" y="317942"/>
                  </a:cubicBezTo>
                  <a:cubicBezTo>
                    <a:pt x="822958" y="336045"/>
                    <a:pt x="871414" y="316941"/>
                    <a:pt x="889517" y="275271"/>
                  </a:cubicBezTo>
                  <a:cubicBezTo>
                    <a:pt x="907620" y="233602"/>
                    <a:pt x="888516" y="185147"/>
                    <a:pt x="846846" y="167044"/>
                  </a:cubicBezTo>
                  <a:close/>
                  <a:moveTo>
                    <a:pt x="779262" y="0"/>
                  </a:moveTo>
                  <a:lnTo>
                    <a:pt x="1035789" y="256527"/>
                  </a:lnTo>
                  <a:lnTo>
                    <a:pt x="779262" y="513054"/>
                  </a:lnTo>
                  <a:lnTo>
                    <a:pt x="0" y="5130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 rot="20088889">
              <a:off x="5449869" y="297824"/>
              <a:ext cx="7949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bg1"/>
                  </a:solidFill>
                  <a:latin typeface="印品天逸黑" panose="02000500000000000000" pitchFamily="2" charset="-122"/>
                  <a:ea typeface="印品天逸黑" panose="02000500000000000000" pitchFamily="2" charset="-122"/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  <a:latin typeface="印品天逸黑" panose="02000500000000000000" pitchFamily="2" charset="-122"/>
                <a:ea typeface="印品天逸黑" panose="02000500000000000000" pitchFamily="2" charset="-122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608178" y="4484615"/>
            <a:ext cx="318367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椰子鸡是海南的代表菜之一，起源于黎族人民，如今在海南各地广为流传。集海南盛产的椰子以及当地非常有名文昌鸡于一体，以汤汁鲜香，鸡肉滑嫩而赞不绝口。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1980112" y="3790683"/>
            <a:ext cx="1106142" cy="552623"/>
            <a:chOff x="5449869" y="206866"/>
            <a:chExt cx="1106142" cy="552623"/>
          </a:xfrm>
        </p:grpSpPr>
        <p:sp>
          <p:nvSpPr>
            <p:cNvPr id="30" name="任意多边形 29"/>
            <p:cNvSpPr/>
            <p:nvPr/>
          </p:nvSpPr>
          <p:spPr>
            <a:xfrm rot="20191058">
              <a:off x="5451380" y="206866"/>
              <a:ext cx="1104631" cy="513054"/>
            </a:xfrm>
            <a:custGeom>
              <a:avLst/>
              <a:gdLst>
                <a:gd name="connsiteX0" fmla="*/ 846846 w 1035789"/>
                <a:gd name="connsiteY0" fmla="*/ 167044 h 513054"/>
                <a:gd name="connsiteX1" fmla="*/ 738618 w 1035789"/>
                <a:gd name="connsiteY1" fmla="*/ 209714 h 513054"/>
                <a:gd name="connsiteX2" fmla="*/ 781289 w 1035789"/>
                <a:gd name="connsiteY2" fmla="*/ 317942 h 513054"/>
                <a:gd name="connsiteX3" fmla="*/ 889517 w 1035789"/>
                <a:gd name="connsiteY3" fmla="*/ 275271 h 513054"/>
                <a:gd name="connsiteX4" fmla="*/ 846846 w 1035789"/>
                <a:gd name="connsiteY4" fmla="*/ 167044 h 513054"/>
                <a:gd name="connsiteX5" fmla="*/ 779262 w 1035789"/>
                <a:gd name="connsiteY5" fmla="*/ 0 h 513054"/>
                <a:gd name="connsiteX6" fmla="*/ 1035789 w 1035789"/>
                <a:gd name="connsiteY6" fmla="*/ 256527 h 513054"/>
                <a:gd name="connsiteX7" fmla="*/ 779262 w 1035789"/>
                <a:gd name="connsiteY7" fmla="*/ 513054 h 513054"/>
                <a:gd name="connsiteX8" fmla="*/ 0 w 1035789"/>
                <a:gd name="connsiteY8" fmla="*/ 513054 h 513054"/>
                <a:gd name="connsiteX9" fmla="*/ 0 w 1035789"/>
                <a:gd name="connsiteY9" fmla="*/ 0 h 51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5789" h="513054">
                  <a:moveTo>
                    <a:pt x="846846" y="167044"/>
                  </a:moveTo>
                  <a:cubicBezTo>
                    <a:pt x="805177" y="148940"/>
                    <a:pt x="756721" y="168045"/>
                    <a:pt x="738618" y="209714"/>
                  </a:cubicBezTo>
                  <a:cubicBezTo>
                    <a:pt x="720515" y="251384"/>
                    <a:pt x="739619" y="299839"/>
                    <a:pt x="781289" y="317942"/>
                  </a:cubicBezTo>
                  <a:cubicBezTo>
                    <a:pt x="822958" y="336045"/>
                    <a:pt x="871414" y="316941"/>
                    <a:pt x="889517" y="275271"/>
                  </a:cubicBezTo>
                  <a:cubicBezTo>
                    <a:pt x="907620" y="233602"/>
                    <a:pt x="888516" y="185147"/>
                    <a:pt x="846846" y="167044"/>
                  </a:cubicBezTo>
                  <a:close/>
                  <a:moveTo>
                    <a:pt x="779262" y="0"/>
                  </a:moveTo>
                  <a:lnTo>
                    <a:pt x="1035789" y="256527"/>
                  </a:lnTo>
                  <a:lnTo>
                    <a:pt x="779262" y="513054"/>
                  </a:lnTo>
                  <a:lnTo>
                    <a:pt x="0" y="5130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 rot="20088889">
              <a:off x="5449869" y="297824"/>
              <a:ext cx="7949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bg1"/>
                  </a:solidFill>
                  <a:latin typeface="印品天逸黑" panose="02000500000000000000" pitchFamily="2" charset="-122"/>
                  <a:ea typeface="印品天逸黑" panose="02000500000000000000" pitchFamily="2" charset="-122"/>
                </a:rPr>
                <a:t>04</a:t>
              </a:r>
              <a:endParaRPr lang="zh-CN" altLang="en-US" sz="2400" b="1" dirty="0">
                <a:solidFill>
                  <a:schemeClr val="bg1"/>
                </a:solidFill>
                <a:latin typeface="印品天逸黑" panose="02000500000000000000" pitchFamily="2" charset="-122"/>
                <a:ea typeface="印品天逸黑" panose="02000500000000000000" pitchFamily="2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925146" y="1316578"/>
            <a:ext cx="4307511" cy="4297870"/>
            <a:chOff x="3902320" y="1518784"/>
            <a:chExt cx="4307511" cy="429787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2320" y="1518785"/>
              <a:ext cx="2120900" cy="185420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0745" y="1518784"/>
              <a:ext cx="2119086" cy="18542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2320" y="3668626"/>
              <a:ext cx="2120900" cy="2148028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4502" y="3668626"/>
              <a:ext cx="1845329" cy="2148028"/>
            </a:xfrm>
            <a:prstGeom prst="rect">
              <a:avLst/>
            </a:prstGeom>
          </p:spPr>
        </p:pic>
        <p:sp>
          <p:nvSpPr>
            <p:cNvPr id="14" name="椭圆 13"/>
            <p:cNvSpPr/>
            <p:nvPr/>
          </p:nvSpPr>
          <p:spPr>
            <a:xfrm flipH="1">
              <a:off x="5280360" y="2827485"/>
              <a:ext cx="1620769" cy="16207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1243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0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0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/>
      <p:bldP spid="24" grpId="0"/>
      <p:bldP spid="2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0" y="-594"/>
            <a:ext cx="12339373" cy="6858594"/>
            <a:chOff x="0" y="-594"/>
            <a:chExt cx="12339373" cy="6858594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594"/>
              <a:ext cx="12339373" cy="6858594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947" b="33545"/>
            <a:stretch/>
          </p:blipFill>
          <p:spPr>
            <a:xfrm>
              <a:off x="1" y="4739963"/>
              <a:ext cx="12339372" cy="2118037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8025" y="0"/>
            <a:ext cx="2255949" cy="117235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530" y="1418772"/>
            <a:ext cx="3168108" cy="220979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424" y="1418772"/>
            <a:ext cx="3074781" cy="220617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992" y="1525360"/>
            <a:ext cx="2880613" cy="198936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17" y="3752799"/>
            <a:ext cx="3442304" cy="23260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980" y="3624942"/>
            <a:ext cx="3804651" cy="258172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679" y="3938360"/>
            <a:ext cx="3000926" cy="226831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19117" y="3411768"/>
            <a:ext cx="10328488" cy="652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354414" y="3428703"/>
            <a:ext cx="3990195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rgbClr val="1F4E79"/>
                </a:solidFill>
                <a:latin typeface="小白" panose="02010601030101010101" pitchFamily="2" charset="-122"/>
                <a:ea typeface="小白" panose="02010601030101010101" pitchFamily="2" charset="-122"/>
              </a:rPr>
              <a:t>心情舒畅</a:t>
            </a:r>
            <a:r>
              <a:rPr lang="en-US" altLang="zh-CN" sz="3200" dirty="0" smtClean="0">
                <a:solidFill>
                  <a:srgbClr val="1F4E79"/>
                </a:solidFill>
                <a:latin typeface="小白" panose="02010601030101010101" pitchFamily="2" charset="-122"/>
                <a:ea typeface="小白" panose="02010601030101010101" pitchFamily="2" charset="-122"/>
              </a:rPr>
              <a:t>,</a:t>
            </a:r>
            <a:r>
              <a:rPr lang="zh-CN" altLang="en-US" sz="3200" dirty="0" smtClean="0">
                <a:solidFill>
                  <a:srgbClr val="1F4E79"/>
                </a:solidFill>
                <a:latin typeface="小白" panose="02010601030101010101" pitchFamily="2" charset="-122"/>
                <a:ea typeface="小白" panose="02010601030101010101" pitchFamily="2" charset="-122"/>
              </a:rPr>
              <a:t>快乐旅游。</a:t>
            </a:r>
            <a:endParaRPr lang="zh-CN" altLang="en-US" sz="3200" dirty="0">
              <a:solidFill>
                <a:srgbClr val="1F4E79"/>
              </a:solidFill>
              <a:latin typeface="小白" panose="02010601030101010101" pitchFamily="2" charset="-122"/>
              <a:ea typeface="小白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8583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0" y="-594"/>
            <a:ext cx="12339373" cy="6858594"/>
            <a:chOff x="0" y="-594"/>
            <a:chExt cx="12339373" cy="6858594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594"/>
              <a:ext cx="12339373" cy="6858594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947" b="33545"/>
            <a:stretch/>
          </p:blipFill>
          <p:spPr>
            <a:xfrm>
              <a:off x="1" y="4739963"/>
              <a:ext cx="12339372" cy="2118037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8025" y="0"/>
            <a:ext cx="2255949" cy="1172358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1047234" y="1753919"/>
            <a:ext cx="3440494" cy="1210173"/>
            <a:chOff x="1032719" y="1427068"/>
            <a:chExt cx="3440494" cy="1210173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5910">
              <a:off x="1032719" y="1427068"/>
              <a:ext cx="703428" cy="703428"/>
            </a:xfrm>
            <a:prstGeom prst="rect">
              <a:avLst/>
            </a:prstGeom>
          </p:spPr>
        </p:pic>
        <p:grpSp>
          <p:nvGrpSpPr>
            <p:cNvPr id="2" name="组合 1"/>
            <p:cNvGrpSpPr/>
            <p:nvPr/>
          </p:nvGrpSpPr>
          <p:grpSpPr>
            <a:xfrm>
              <a:off x="1685701" y="1532734"/>
              <a:ext cx="2787512" cy="1104507"/>
              <a:chOff x="1685701" y="1532734"/>
              <a:chExt cx="2787512" cy="1104507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1685701" y="1532734"/>
                <a:ext cx="191857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 smtClean="0">
                    <a:solidFill>
                      <a:srgbClr val="1F4E79"/>
                    </a:solidFill>
                    <a:latin typeface="小白" panose="02010601030101010101" pitchFamily="2" charset="-122"/>
                    <a:ea typeface="小白" panose="02010601030101010101" pitchFamily="2" charset="-122"/>
                  </a:rPr>
                  <a:t>交通费用</a:t>
                </a:r>
                <a:endParaRPr lang="zh-CN" altLang="en-US" sz="3200" b="1" dirty="0">
                  <a:solidFill>
                    <a:srgbClr val="1F4E79"/>
                  </a:solidFill>
                  <a:latin typeface="小白" panose="02010601030101010101" pitchFamily="2" charset="-122"/>
                  <a:ea typeface="小白" panose="02010601030101010101" pitchFamily="2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1692189" y="2024829"/>
                <a:ext cx="2781024" cy="612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200" dirty="0" smtClean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来回飞机票加一些零零碎碎的打车费用，大概是在</a:t>
                </a:r>
                <a:r>
                  <a:rPr lang="en-US" altLang="zh-CN" sz="1200" dirty="0" smtClean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1000</a:t>
                </a:r>
                <a:r>
                  <a:rPr lang="zh-CN" altLang="en-US" sz="1200" dirty="0" smtClean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元左右</a:t>
                </a:r>
              </a:p>
            </p:txBody>
          </p:sp>
        </p:grpSp>
      </p:grpSp>
      <p:sp>
        <p:nvSpPr>
          <p:cNvPr id="31" name="文本框 30"/>
          <p:cNvSpPr txBox="1"/>
          <p:nvPr/>
        </p:nvSpPr>
        <p:spPr>
          <a:xfrm>
            <a:off x="5195327" y="5328140"/>
            <a:ext cx="3742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1F4E79"/>
                </a:solidFill>
                <a:latin typeface="小白" panose="02010601030101010101" pitchFamily="2" charset="-122"/>
                <a:ea typeface="小白" panose="02010601030101010101" pitchFamily="2" charset="-122"/>
              </a:rPr>
              <a:t>总消费：</a:t>
            </a:r>
            <a:r>
              <a:rPr lang="en-US" altLang="zh-CN" sz="3200" b="1" dirty="0" smtClean="0">
                <a:solidFill>
                  <a:srgbClr val="1F4E79"/>
                </a:solidFill>
                <a:latin typeface="小白" panose="02010601030101010101" pitchFamily="2" charset="-122"/>
                <a:ea typeface="小白" panose="02010601030101010101" pitchFamily="2" charset="-122"/>
              </a:rPr>
              <a:t>3500</a:t>
            </a:r>
            <a:r>
              <a:rPr lang="zh-CN" altLang="en-US" sz="3200" b="1" dirty="0" smtClean="0">
                <a:solidFill>
                  <a:srgbClr val="1F4E79"/>
                </a:solidFill>
                <a:latin typeface="小白" panose="02010601030101010101" pitchFamily="2" charset="-122"/>
                <a:ea typeface="小白" panose="02010601030101010101" pitchFamily="2" charset="-122"/>
              </a:rPr>
              <a:t>元</a:t>
            </a:r>
            <a:endParaRPr lang="zh-CN" altLang="en-US" sz="3200" b="1" dirty="0">
              <a:solidFill>
                <a:srgbClr val="1F4E79"/>
              </a:solidFill>
              <a:latin typeface="小白" panose="02010601030101010101" pitchFamily="2" charset="-122"/>
              <a:ea typeface="小白" panose="0201060103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479656" y="1753919"/>
            <a:ext cx="3468995" cy="1140994"/>
            <a:chOff x="4958049" y="1402279"/>
            <a:chExt cx="3468995" cy="1140994"/>
          </a:xfrm>
        </p:grpSpPr>
        <p:grpSp>
          <p:nvGrpSpPr>
            <p:cNvPr id="38" name="组合 37"/>
            <p:cNvGrpSpPr/>
            <p:nvPr/>
          </p:nvGrpSpPr>
          <p:grpSpPr>
            <a:xfrm>
              <a:off x="5639532" y="1437548"/>
              <a:ext cx="2787512" cy="1105725"/>
              <a:chOff x="1685701" y="1532734"/>
              <a:chExt cx="2787512" cy="1105725"/>
            </a:xfrm>
          </p:grpSpPr>
          <p:sp>
            <p:nvSpPr>
              <p:cNvPr id="39" name="文本框 38"/>
              <p:cNvSpPr txBox="1"/>
              <p:nvPr/>
            </p:nvSpPr>
            <p:spPr>
              <a:xfrm>
                <a:off x="1685701" y="1532734"/>
                <a:ext cx="191857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 smtClean="0">
                    <a:solidFill>
                      <a:srgbClr val="1F4E79"/>
                    </a:solidFill>
                    <a:latin typeface="小白" panose="02010601030101010101" pitchFamily="2" charset="-122"/>
                    <a:ea typeface="小白" panose="02010601030101010101" pitchFamily="2" charset="-122"/>
                  </a:rPr>
                  <a:t>住宿费用</a:t>
                </a:r>
                <a:endParaRPr lang="zh-CN" altLang="en-US" sz="3200" b="1" dirty="0">
                  <a:solidFill>
                    <a:srgbClr val="1F4E79"/>
                  </a:solidFill>
                  <a:latin typeface="小白" panose="02010601030101010101" pitchFamily="2" charset="-122"/>
                  <a:ea typeface="小白" panose="02010601030101010101" pitchFamily="2" charset="-122"/>
                </a:endParaRP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1692189" y="2024829"/>
                <a:ext cx="2781024" cy="613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200" dirty="0" smtClean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美团上面找的酒店很划算，住了</a:t>
                </a:r>
                <a:r>
                  <a:rPr lang="en-US" altLang="zh-CN" sz="1200" dirty="0" smtClean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5</a:t>
                </a:r>
                <a:r>
                  <a:rPr lang="zh-CN" altLang="en-US" sz="1200" dirty="0" smtClean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天左右大概是在</a:t>
                </a:r>
                <a:r>
                  <a:rPr lang="en-US" altLang="zh-CN" sz="1200" dirty="0" smtClean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1500</a:t>
                </a:r>
                <a:r>
                  <a:rPr lang="zh-CN" altLang="en-US" sz="1200" dirty="0" smtClean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左右。</a:t>
                </a:r>
              </a:p>
            </p:txBody>
          </p:sp>
        </p:grpSp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8049" y="1402279"/>
              <a:ext cx="703428" cy="703428"/>
            </a:xfrm>
            <a:prstGeom prst="rect">
              <a:avLst/>
            </a:prstGeom>
          </p:spPr>
        </p:pic>
      </p:grpSp>
      <p:grpSp>
        <p:nvGrpSpPr>
          <p:cNvPr id="44" name="组合 43"/>
          <p:cNvGrpSpPr/>
          <p:nvPr/>
        </p:nvGrpSpPr>
        <p:grpSpPr>
          <a:xfrm>
            <a:off x="7940580" y="1753919"/>
            <a:ext cx="3324967" cy="1105725"/>
            <a:chOff x="7926065" y="1534334"/>
            <a:chExt cx="3324967" cy="1105725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6065" y="1612246"/>
              <a:ext cx="517327" cy="517327"/>
            </a:xfrm>
            <a:prstGeom prst="rect">
              <a:avLst/>
            </a:prstGeom>
          </p:spPr>
        </p:pic>
        <p:sp>
          <p:nvSpPr>
            <p:cNvPr id="42" name="文本框 41"/>
            <p:cNvSpPr txBox="1"/>
            <p:nvPr/>
          </p:nvSpPr>
          <p:spPr>
            <a:xfrm>
              <a:off x="8463520" y="1534334"/>
              <a:ext cx="19185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1F4E79"/>
                  </a:solidFill>
                  <a:latin typeface="小白" panose="02010601030101010101" pitchFamily="2" charset="-122"/>
                  <a:ea typeface="小白" panose="02010601030101010101" pitchFamily="2" charset="-122"/>
                </a:rPr>
                <a:t>餐饮</a:t>
              </a:r>
              <a:r>
                <a:rPr lang="zh-CN" altLang="en-US" sz="3200" b="1" dirty="0" smtClean="0">
                  <a:solidFill>
                    <a:srgbClr val="1F4E79"/>
                  </a:solidFill>
                  <a:latin typeface="小白" panose="02010601030101010101" pitchFamily="2" charset="-122"/>
                  <a:ea typeface="小白" panose="02010601030101010101" pitchFamily="2" charset="-122"/>
                </a:rPr>
                <a:t>费用</a:t>
              </a:r>
              <a:endParaRPr lang="zh-CN" altLang="en-US" sz="3200" b="1" dirty="0">
                <a:solidFill>
                  <a:srgbClr val="1F4E79"/>
                </a:solidFill>
                <a:latin typeface="小白" panose="02010601030101010101" pitchFamily="2" charset="-122"/>
                <a:ea typeface="小白" panose="02010601030101010101" pitchFamily="2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8470008" y="2026429"/>
              <a:ext cx="2781024" cy="613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200" dirty="0" smtClean="0">
                  <a:latin typeface="华文中宋" panose="02010600040101010101" pitchFamily="2" charset="-122"/>
                  <a:ea typeface="华文中宋" panose="02010600040101010101" pitchFamily="2" charset="-122"/>
                </a:rPr>
                <a:t>吃吃喝喝玩玩乐乐，大概在</a:t>
              </a:r>
              <a:r>
                <a:rPr lang="en-US" altLang="zh-CN" sz="1200" dirty="0" smtClean="0">
                  <a:latin typeface="华文中宋" panose="02010600040101010101" pitchFamily="2" charset="-122"/>
                  <a:ea typeface="华文中宋" panose="02010600040101010101" pitchFamily="2" charset="-122"/>
                </a:rPr>
                <a:t>500</a:t>
              </a:r>
              <a:r>
                <a:rPr lang="zh-CN" altLang="en-US" sz="1200" dirty="0" smtClean="0">
                  <a:latin typeface="华文中宋" panose="02010600040101010101" pitchFamily="2" charset="-122"/>
                  <a:ea typeface="华文中宋" panose="02010600040101010101" pitchFamily="2" charset="-122"/>
                </a:rPr>
                <a:t>元左右人均。</a:t>
              </a: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957052" y="3909620"/>
            <a:ext cx="3404900" cy="1104507"/>
            <a:chOff x="1320730" y="4084342"/>
            <a:chExt cx="3404900" cy="1104507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730" y="4173200"/>
              <a:ext cx="470055" cy="443448"/>
            </a:xfrm>
            <a:prstGeom prst="rect">
              <a:avLst/>
            </a:prstGeom>
          </p:spPr>
        </p:pic>
        <p:grpSp>
          <p:nvGrpSpPr>
            <p:cNvPr id="48" name="组合 47"/>
            <p:cNvGrpSpPr/>
            <p:nvPr/>
          </p:nvGrpSpPr>
          <p:grpSpPr>
            <a:xfrm>
              <a:off x="1938118" y="4084342"/>
              <a:ext cx="2787512" cy="1104507"/>
              <a:chOff x="5299024" y="1614737"/>
              <a:chExt cx="2787512" cy="1104507"/>
            </a:xfrm>
          </p:grpSpPr>
          <p:sp>
            <p:nvSpPr>
              <p:cNvPr id="46" name="文本框 45"/>
              <p:cNvSpPr txBox="1"/>
              <p:nvPr/>
            </p:nvSpPr>
            <p:spPr>
              <a:xfrm>
                <a:off x="5299024" y="1614737"/>
                <a:ext cx="191857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 smtClean="0">
                    <a:solidFill>
                      <a:srgbClr val="1F4E79"/>
                    </a:solidFill>
                    <a:latin typeface="小白" panose="02010601030101010101" pitchFamily="2" charset="-122"/>
                    <a:ea typeface="小白" panose="02010601030101010101" pitchFamily="2" charset="-122"/>
                  </a:rPr>
                  <a:t>门票费用</a:t>
                </a:r>
                <a:endParaRPr lang="zh-CN" altLang="en-US" sz="3200" b="1" dirty="0">
                  <a:solidFill>
                    <a:srgbClr val="1F4E79"/>
                  </a:solidFill>
                  <a:latin typeface="小白" panose="02010601030101010101" pitchFamily="2" charset="-122"/>
                  <a:ea typeface="小白" panose="02010601030101010101" pitchFamily="2" charset="-122"/>
                </a:endParaRPr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5305512" y="2106832"/>
                <a:ext cx="2781024" cy="612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200" dirty="0" smtClean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大部分还是玩的免费的项目，费用人均</a:t>
                </a:r>
                <a:r>
                  <a:rPr lang="en-US" altLang="zh-CN" sz="1200" dirty="0" smtClean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500</a:t>
                </a:r>
                <a:r>
                  <a:rPr lang="zh-CN" altLang="en-US" sz="1200" dirty="0" smtClean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元左右。</a:t>
                </a:r>
              </a:p>
            </p:txBody>
          </p:sp>
        </p:grpSp>
      </p:grpSp>
      <p:pic>
        <p:nvPicPr>
          <p:cNvPr id="50" name="图片 4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88" r="13571" b="9803"/>
          <a:stretch/>
        </p:blipFill>
        <p:spPr>
          <a:xfrm>
            <a:off x="7815096" y="3233161"/>
            <a:ext cx="4376904" cy="336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641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6" b="57460"/>
          <a:stretch/>
        </p:blipFill>
        <p:spPr>
          <a:xfrm>
            <a:off x="0" y="0"/>
            <a:ext cx="12192000" cy="71777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271" y="145342"/>
            <a:ext cx="6847457" cy="6858000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3919746" y="1278897"/>
            <a:ext cx="4049486" cy="4147457"/>
            <a:chOff x="3919746" y="1278897"/>
            <a:chExt cx="4049486" cy="4147457"/>
          </a:xfrm>
        </p:grpSpPr>
        <p:sp>
          <p:nvSpPr>
            <p:cNvPr id="18" name="椭圆 17"/>
            <p:cNvSpPr/>
            <p:nvPr/>
          </p:nvSpPr>
          <p:spPr>
            <a:xfrm>
              <a:off x="3919746" y="1278897"/>
              <a:ext cx="4049486" cy="414745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4007198" y="1415334"/>
              <a:ext cx="3874583" cy="387458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807849" y="1869112"/>
            <a:ext cx="2459685" cy="954107"/>
            <a:chOff x="4857926" y="2335739"/>
            <a:chExt cx="2459685" cy="954107"/>
          </a:xfrm>
        </p:grpSpPr>
        <p:grpSp>
          <p:nvGrpSpPr>
            <p:cNvPr id="14" name="组合 13"/>
            <p:cNvGrpSpPr/>
            <p:nvPr/>
          </p:nvGrpSpPr>
          <p:grpSpPr>
            <a:xfrm>
              <a:off x="4857926" y="2510109"/>
              <a:ext cx="1115652" cy="513054"/>
              <a:chOff x="4901469" y="1829747"/>
              <a:chExt cx="1115652" cy="513054"/>
            </a:xfrm>
          </p:grpSpPr>
          <p:sp>
            <p:nvSpPr>
              <p:cNvPr id="15" name="任意多边形 14"/>
              <p:cNvSpPr/>
              <p:nvPr/>
            </p:nvSpPr>
            <p:spPr>
              <a:xfrm rot="20191058">
                <a:off x="4912490" y="1829747"/>
                <a:ext cx="1104631" cy="513054"/>
              </a:xfrm>
              <a:custGeom>
                <a:avLst/>
                <a:gdLst>
                  <a:gd name="connsiteX0" fmla="*/ 846846 w 1035789"/>
                  <a:gd name="connsiteY0" fmla="*/ 167044 h 513054"/>
                  <a:gd name="connsiteX1" fmla="*/ 738618 w 1035789"/>
                  <a:gd name="connsiteY1" fmla="*/ 209714 h 513054"/>
                  <a:gd name="connsiteX2" fmla="*/ 781289 w 1035789"/>
                  <a:gd name="connsiteY2" fmla="*/ 317942 h 513054"/>
                  <a:gd name="connsiteX3" fmla="*/ 889517 w 1035789"/>
                  <a:gd name="connsiteY3" fmla="*/ 275271 h 513054"/>
                  <a:gd name="connsiteX4" fmla="*/ 846846 w 1035789"/>
                  <a:gd name="connsiteY4" fmla="*/ 167044 h 513054"/>
                  <a:gd name="connsiteX5" fmla="*/ 779262 w 1035789"/>
                  <a:gd name="connsiteY5" fmla="*/ 0 h 513054"/>
                  <a:gd name="connsiteX6" fmla="*/ 1035789 w 1035789"/>
                  <a:gd name="connsiteY6" fmla="*/ 256527 h 513054"/>
                  <a:gd name="connsiteX7" fmla="*/ 779262 w 1035789"/>
                  <a:gd name="connsiteY7" fmla="*/ 513054 h 513054"/>
                  <a:gd name="connsiteX8" fmla="*/ 0 w 1035789"/>
                  <a:gd name="connsiteY8" fmla="*/ 513054 h 513054"/>
                  <a:gd name="connsiteX9" fmla="*/ 0 w 1035789"/>
                  <a:gd name="connsiteY9" fmla="*/ 0 h 51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35789" h="513054">
                    <a:moveTo>
                      <a:pt x="846846" y="167044"/>
                    </a:moveTo>
                    <a:cubicBezTo>
                      <a:pt x="805177" y="148940"/>
                      <a:pt x="756721" y="168045"/>
                      <a:pt x="738618" y="209714"/>
                    </a:cubicBezTo>
                    <a:cubicBezTo>
                      <a:pt x="720515" y="251384"/>
                      <a:pt x="739619" y="299839"/>
                      <a:pt x="781289" y="317942"/>
                    </a:cubicBezTo>
                    <a:cubicBezTo>
                      <a:pt x="822958" y="336045"/>
                      <a:pt x="871414" y="316941"/>
                      <a:pt x="889517" y="275271"/>
                    </a:cubicBezTo>
                    <a:cubicBezTo>
                      <a:pt x="907620" y="233602"/>
                      <a:pt x="888516" y="185147"/>
                      <a:pt x="846846" y="167044"/>
                    </a:cubicBezTo>
                    <a:close/>
                    <a:moveTo>
                      <a:pt x="779262" y="0"/>
                    </a:moveTo>
                    <a:lnTo>
                      <a:pt x="1035789" y="256527"/>
                    </a:lnTo>
                    <a:lnTo>
                      <a:pt x="779262" y="513054"/>
                    </a:lnTo>
                    <a:lnTo>
                      <a:pt x="0" y="5130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 rot="20088889">
                <a:off x="4901469" y="1949941"/>
                <a:ext cx="995052" cy="318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>
                    <a:solidFill>
                      <a:schemeClr val="bg1"/>
                    </a:solidFill>
                    <a:latin typeface="印品天逸黑" panose="02000500000000000000" pitchFamily="2" charset="-122"/>
                    <a:ea typeface="印品天逸黑" panose="02000500000000000000" pitchFamily="2" charset="-122"/>
                  </a:rPr>
                  <a:t>TRAVEL</a:t>
                </a:r>
                <a:endParaRPr lang="zh-CN" altLang="en-US" sz="1400" dirty="0">
                  <a:solidFill>
                    <a:schemeClr val="bg1"/>
                  </a:solidFill>
                  <a:latin typeface="印品天逸黑" panose="02000500000000000000" pitchFamily="2" charset="-122"/>
                  <a:ea typeface="印品天逸黑" panose="02000500000000000000" pitchFamily="2" charset="-122"/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5871916" y="2335739"/>
              <a:ext cx="144569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 smtClean="0">
                  <a:latin typeface="小白" panose="02010601030101010101" pitchFamily="2" charset="-122"/>
                  <a:ea typeface="小白" panose="02010601030101010101" pitchFamily="2" charset="-122"/>
                </a:rPr>
                <a:t>2019</a:t>
              </a:r>
            </a:p>
            <a:p>
              <a:r>
                <a:rPr lang="zh-CN" altLang="en-US" sz="2000" dirty="0" smtClean="0">
                  <a:latin typeface="小白" panose="02010601030101010101" pitchFamily="2" charset="-122"/>
                  <a:ea typeface="小白" panose="02010601030101010101" pitchFamily="2" charset="-122"/>
                </a:rPr>
                <a:t>说走就走</a:t>
              </a:r>
              <a:endParaRPr lang="zh-CN" altLang="en-US" sz="2000" dirty="0">
                <a:latin typeface="小白" panose="02010601030101010101" pitchFamily="2" charset="-122"/>
                <a:ea typeface="小白" panose="02010601030101010101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924462" y="4234699"/>
            <a:ext cx="2343073" cy="468498"/>
            <a:chOff x="4881092" y="4230502"/>
            <a:chExt cx="2343073" cy="468498"/>
          </a:xfrm>
        </p:grpSpPr>
        <p:sp>
          <p:nvSpPr>
            <p:cNvPr id="20" name="矩形 19"/>
            <p:cNvSpPr/>
            <p:nvPr/>
          </p:nvSpPr>
          <p:spPr>
            <a:xfrm>
              <a:off x="4881092" y="4230502"/>
              <a:ext cx="2343073" cy="468498"/>
            </a:xfrm>
            <a:prstGeom prst="rect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010742" y="4302011"/>
              <a:ext cx="21257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  <a:latin typeface="印品天逸黑" panose="02000500000000000000" pitchFamily="2" charset="-122"/>
                  <a:ea typeface="印品天逸黑" panose="02000500000000000000" pitchFamily="2" charset="-122"/>
                </a:rPr>
                <a:t>精彩行程，缤纷感受</a:t>
              </a:r>
              <a:endParaRPr lang="zh-CN" altLang="en-US" sz="1600" dirty="0">
                <a:solidFill>
                  <a:schemeClr val="bg1"/>
                </a:solidFill>
                <a:latin typeface="印品天逸黑" panose="02000500000000000000" pitchFamily="2" charset="-122"/>
                <a:ea typeface="印品天逸黑" panose="02000500000000000000" pitchFamily="2" charset="-122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4011964" y="2657711"/>
            <a:ext cx="4210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 smtClean="0">
                <a:solidFill>
                  <a:srgbClr val="1F4E79"/>
                </a:solidFill>
                <a:latin typeface="小白" panose="02010601030101010101" pitchFamily="2" charset="-122"/>
                <a:ea typeface="小白" panose="02010601030101010101" pitchFamily="2" charset="-122"/>
              </a:rPr>
              <a:t>感谢观看</a:t>
            </a:r>
            <a:endParaRPr lang="zh-CN" altLang="en-US" sz="7200" dirty="0">
              <a:solidFill>
                <a:srgbClr val="1F4E79"/>
              </a:solidFill>
              <a:latin typeface="小白" panose="02010601030101010101" pitchFamily="2" charset="-122"/>
              <a:ea typeface="小白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7536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8C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6" b="57460"/>
          <a:stretch/>
        </p:blipFill>
        <p:spPr>
          <a:xfrm>
            <a:off x="0" y="0"/>
            <a:ext cx="12192000" cy="7177715"/>
          </a:xfrm>
          <a:prstGeom prst="rect">
            <a:avLst/>
          </a:prstGeom>
        </p:spPr>
      </p:pic>
      <p:sp>
        <p:nvSpPr>
          <p:cNvPr id="38" name="圆角矩形 37"/>
          <p:cNvSpPr/>
          <p:nvPr/>
        </p:nvSpPr>
        <p:spPr>
          <a:xfrm>
            <a:off x="537029" y="783771"/>
            <a:ext cx="11248571" cy="6074229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719" y="1864192"/>
            <a:ext cx="4295109" cy="3529258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5138056" y="634201"/>
            <a:ext cx="2359274" cy="1104450"/>
            <a:chOff x="4912490" y="1829747"/>
            <a:chExt cx="1104631" cy="517112"/>
          </a:xfrm>
        </p:grpSpPr>
        <p:sp>
          <p:nvSpPr>
            <p:cNvPr id="13" name="任意多边形 12"/>
            <p:cNvSpPr/>
            <p:nvPr/>
          </p:nvSpPr>
          <p:spPr>
            <a:xfrm rot="20191058">
              <a:off x="4912490" y="1829747"/>
              <a:ext cx="1104631" cy="513054"/>
            </a:xfrm>
            <a:custGeom>
              <a:avLst/>
              <a:gdLst>
                <a:gd name="connsiteX0" fmla="*/ 846846 w 1035789"/>
                <a:gd name="connsiteY0" fmla="*/ 167044 h 513054"/>
                <a:gd name="connsiteX1" fmla="*/ 738618 w 1035789"/>
                <a:gd name="connsiteY1" fmla="*/ 209714 h 513054"/>
                <a:gd name="connsiteX2" fmla="*/ 781289 w 1035789"/>
                <a:gd name="connsiteY2" fmla="*/ 317942 h 513054"/>
                <a:gd name="connsiteX3" fmla="*/ 889517 w 1035789"/>
                <a:gd name="connsiteY3" fmla="*/ 275271 h 513054"/>
                <a:gd name="connsiteX4" fmla="*/ 846846 w 1035789"/>
                <a:gd name="connsiteY4" fmla="*/ 167044 h 513054"/>
                <a:gd name="connsiteX5" fmla="*/ 779262 w 1035789"/>
                <a:gd name="connsiteY5" fmla="*/ 0 h 513054"/>
                <a:gd name="connsiteX6" fmla="*/ 1035789 w 1035789"/>
                <a:gd name="connsiteY6" fmla="*/ 256527 h 513054"/>
                <a:gd name="connsiteX7" fmla="*/ 779262 w 1035789"/>
                <a:gd name="connsiteY7" fmla="*/ 513054 h 513054"/>
                <a:gd name="connsiteX8" fmla="*/ 0 w 1035789"/>
                <a:gd name="connsiteY8" fmla="*/ 513054 h 513054"/>
                <a:gd name="connsiteX9" fmla="*/ 0 w 1035789"/>
                <a:gd name="connsiteY9" fmla="*/ 0 h 51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5789" h="513054">
                  <a:moveTo>
                    <a:pt x="846846" y="167044"/>
                  </a:moveTo>
                  <a:cubicBezTo>
                    <a:pt x="805177" y="148940"/>
                    <a:pt x="756721" y="168045"/>
                    <a:pt x="738618" y="209714"/>
                  </a:cubicBezTo>
                  <a:cubicBezTo>
                    <a:pt x="720515" y="251384"/>
                    <a:pt x="739619" y="299839"/>
                    <a:pt x="781289" y="317942"/>
                  </a:cubicBezTo>
                  <a:cubicBezTo>
                    <a:pt x="822958" y="336045"/>
                    <a:pt x="871414" y="316941"/>
                    <a:pt x="889517" y="275271"/>
                  </a:cubicBezTo>
                  <a:cubicBezTo>
                    <a:pt x="907620" y="233602"/>
                    <a:pt x="888516" y="185147"/>
                    <a:pt x="846846" y="167044"/>
                  </a:cubicBezTo>
                  <a:close/>
                  <a:moveTo>
                    <a:pt x="779262" y="0"/>
                  </a:moveTo>
                  <a:lnTo>
                    <a:pt x="1035789" y="256527"/>
                  </a:lnTo>
                  <a:lnTo>
                    <a:pt x="779262" y="513054"/>
                  </a:lnTo>
                  <a:lnTo>
                    <a:pt x="0" y="5130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 rot="20088889">
              <a:off x="4977204" y="1914549"/>
              <a:ext cx="786236" cy="432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dirty="0" smtClean="0">
                  <a:solidFill>
                    <a:srgbClr val="1F4E79"/>
                  </a:solidFill>
                  <a:latin typeface="印品天逸黑" panose="02000500000000000000" pitchFamily="2" charset="-122"/>
                  <a:ea typeface="印品天逸黑" panose="02000500000000000000" pitchFamily="2" charset="-122"/>
                </a:rPr>
                <a:t>目录</a:t>
              </a:r>
              <a:endParaRPr lang="zh-CN" altLang="en-US" sz="5400" dirty="0">
                <a:solidFill>
                  <a:srgbClr val="1F4E79"/>
                </a:solidFill>
                <a:latin typeface="印品天逸黑" panose="02000500000000000000" pitchFamily="2" charset="-122"/>
                <a:ea typeface="印品天逸黑" panose="02000500000000000000" pitchFamily="2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186057" y="2349733"/>
            <a:ext cx="3483429" cy="1077218"/>
            <a:chOff x="8186057" y="2349733"/>
            <a:chExt cx="3483429" cy="1077218"/>
          </a:xfrm>
        </p:grpSpPr>
        <p:sp>
          <p:nvSpPr>
            <p:cNvPr id="22" name="椭圆 21"/>
            <p:cNvSpPr/>
            <p:nvPr/>
          </p:nvSpPr>
          <p:spPr>
            <a:xfrm>
              <a:off x="8186057" y="2452914"/>
              <a:ext cx="435428" cy="4354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723085" y="2349733"/>
              <a:ext cx="294640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latin typeface="小白" panose="02010601030101010101" pitchFamily="2" charset="-122"/>
                  <a:ea typeface="小白" panose="02010601030101010101" pitchFamily="2" charset="-122"/>
                </a:rPr>
                <a:t>PATR </a:t>
              </a:r>
              <a:r>
                <a:rPr lang="en-US" altLang="zh-CN" sz="3200" dirty="0" smtClean="0">
                  <a:latin typeface="小白" panose="02010601030101010101" pitchFamily="2" charset="-122"/>
                  <a:ea typeface="小白" panose="02010601030101010101" pitchFamily="2" charset="-122"/>
                </a:rPr>
                <a:t>03</a:t>
              </a:r>
              <a:endParaRPr lang="en-US" altLang="zh-CN" sz="3200" dirty="0">
                <a:latin typeface="小白" panose="02010601030101010101" pitchFamily="2" charset="-122"/>
                <a:ea typeface="小白" panose="02010601030101010101" pitchFamily="2" charset="-122"/>
              </a:endParaRPr>
            </a:p>
            <a:p>
              <a:r>
                <a:rPr lang="zh-CN" altLang="en-US" sz="3200" dirty="0" smtClean="0">
                  <a:latin typeface="包图小白体" panose="02010601030101010101" pitchFamily="2" charset="-122"/>
                  <a:ea typeface="包图小白体" panose="02010601030101010101" pitchFamily="2" charset="-122"/>
                  <a:hlinkClick r:id="rId5" action="ppaction://hlinksldjump"/>
                </a:rPr>
                <a:t>美食合集</a:t>
              </a:r>
              <a:endParaRPr lang="zh-CN" altLang="en-US" sz="3200" dirty="0">
                <a:latin typeface="包图小白体" panose="02010601030101010101" pitchFamily="2" charset="-122"/>
                <a:ea typeface="包图小白体" panose="02010601030101010101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953828" y="4246606"/>
            <a:ext cx="3483429" cy="1077218"/>
            <a:chOff x="8186057" y="2349733"/>
            <a:chExt cx="3483429" cy="1077218"/>
          </a:xfrm>
        </p:grpSpPr>
        <p:sp>
          <p:nvSpPr>
            <p:cNvPr id="26" name="椭圆 25"/>
            <p:cNvSpPr/>
            <p:nvPr/>
          </p:nvSpPr>
          <p:spPr>
            <a:xfrm>
              <a:off x="8186057" y="2452914"/>
              <a:ext cx="435428" cy="4354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723085" y="2349733"/>
              <a:ext cx="294640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latin typeface="小白" panose="02010601030101010101" pitchFamily="2" charset="-122"/>
                  <a:ea typeface="小白" panose="02010601030101010101" pitchFamily="2" charset="-122"/>
                </a:rPr>
                <a:t>PATR </a:t>
              </a:r>
              <a:r>
                <a:rPr lang="en-US" altLang="zh-CN" sz="3200" dirty="0" smtClean="0">
                  <a:latin typeface="小白" panose="02010601030101010101" pitchFamily="2" charset="-122"/>
                  <a:ea typeface="小白" panose="02010601030101010101" pitchFamily="2" charset="-122"/>
                </a:rPr>
                <a:t>04</a:t>
              </a:r>
              <a:endParaRPr lang="en-US" altLang="zh-CN" sz="3200" dirty="0">
                <a:latin typeface="小白" panose="02010601030101010101" pitchFamily="2" charset="-122"/>
                <a:ea typeface="小白" panose="02010601030101010101" pitchFamily="2" charset="-122"/>
              </a:endParaRPr>
            </a:p>
            <a:p>
              <a:r>
                <a:rPr lang="zh-CN" altLang="en-US" sz="3200" dirty="0" smtClean="0">
                  <a:latin typeface="包图小白体" panose="02010601030101010101" pitchFamily="2" charset="-122"/>
                  <a:ea typeface="包图小白体" panose="02010601030101010101" pitchFamily="2" charset="-122"/>
                  <a:hlinkClick r:id="rId6" action="ppaction://hlinksldjump"/>
                </a:rPr>
                <a:t>后记</a:t>
              </a:r>
              <a:endParaRPr lang="zh-CN" altLang="en-US" sz="3200" dirty="0">
                <a:latin typeface="包图小白体" panose="02010601030101010101" pitchFamily="2" charset="-122"/>
                <a:ea typeface="包图小白体" panose="02010601030101010101" pitchFamily="2" charset="-122"/>
              </a:endParaRPr>
            </a:p>
          </p:txBody>
        </p:sp>
      </p:grpSp>
      <p:sp>
        <p:nvSpPr>
          <p:cNvPr id="29" name="椭圆 28"/>
          <p:cNvSpPr/>
          <p:nvPr/>
        </p:nvSpPr>
        <p:spPr>
          <a:xfrm>
            <a:off x="4905827" y="5496631"/>
            <a:ext cx="435428" cy="43542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777633" y="2349733"/>
            <a:ext cx="2496458" cy="1077218"/>
            <a:chOff x="8621485" y="2320704"/>
            <a:chExt cx="2496458" cy="1077218"/>
          </a:xfrm>
        </p:grpSpPr>
        <p:sp>
          <p:nvSpPr>
            <p:cNvPr id="32" name="椭圆 31"/>
            <p:cNvSpPr/>
            <p:nvPr/>
          </p:nvSpPr>
          <p:spPr>
            <a:xfrm>
              <a:off x="10682515" y="2423885"/>
              <a:ext cx="435428" cy="4354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621485" y="2320704"/>
              <a:ext cx="234405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3200" dirty="0">
                  <a:latin typeface="小白" panose="02010601030101010101" pitchFamily="2" charset="-122"/>
                  <a:ea typeface="小白" panose="02010601030101010101" pitchFamily="2" charset="-122"/>
                </a:rPr>
                <a:t>PATR </a:t>
              </a:r>
              <a:r>
                <a:rPr lang="en-US" altLang="zh-CN" sz="3200" dirty="0" smtClean="0">
                  <a:latin typeface="小白" panose="02010601030101010101" pitchFamily="2" charset="-122"/>
                  <a:ea typeface="小白" panose="02010601030101010101" pitchFamily="2" charset="-122"/>
                </a:rPr>
                <a:t>01</a:t>
              </a:r>
              <a:endParaRPr lang="en-US" altLang="zh-CN" sz="3200" dirty="0">
                <a:latin typeface="小白" panose="02010601030101010101" pitchFamily="2" charset="-122"/>
                <a:ea typeface="小白" panose="02010601030101010101" pitchFamily="2" charset="-122"/>
              </a:endParaRPr>
            </a:p>
            <a:p>
              <a:pPr algn="r"/>
              <a:r>
                <a:rPr lang="zh-CN" altLang="en-US" sz="3200" dirty="0" smtClean="0">
                  <a:latin typeface="包图小白体" panose="02010601030101010101" pitchFamily="2" charset="-122"/>
                  <a:ea typeface="包图小白体" panose="02010601030101010101" pitchFamily="2" charset="-122"/>
                  <a:hlinkClick r:id="rId7" action="ppaction://hlinksldjump"/>
                </a:rPr>
                <a:t>出行指南</a:t>
              </a:r>
              <a:endParaRPr lang="zh-CN" altLang="en-US" sz="3200" dirty="0">
                <a:latin typeface="包图小白体" panose="02010601030101010101" pitchFamily="2" charset="-122"/>
                <a:ea typeface="包图小白体" panose="02010601030101010101" pitchFamily="2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93747" y="4246606"/>
            <a:ext cx="2496458" cy="1077218"/>
            <a:chOff x="8621485" y="2320704"/>
            <a:chExt cx="2496458" cy="1077218"/>
          </a:xfrm>
        </p:grpSpPr>
        <p:sp>
          <p:nvSpPr>
            <p:cNvPr id="35" name="椭圆 34"/>
            <p:cNvSpPr/>
            <p:nvPr/>
          </p:nvSpPr>
          <p:spPr>
            <a:xfrm>
              <a:off x="10682515" y="2423885"/>
              <a:ext cx="435428" cy="4354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8621485" y="2320704"/>
              <a:ext cx="195943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3200" dirty="0" smtClean="0">
                  <a:latin typeface="小白" panose="02010601030101010101" pitchFamily="2" charset="-122"/>
                  <a:ea typeface="小白" panose="02010601030101010101" pitchFamily="2" charset="-122"/>
                </a:rPr>
                <a:t>PATR 02</a:t>
              </a:r>
            </a:p>
            <a:p>
              <a:pPr algn="r"/>
              <a:r>
                <a:rPr lang="zh-CN" altLang="en-US" sz="3200" dirty="0" smtClean="0">
                  <a:latin typeface="小白" panose="02010601030101010101" pitchFamily="2" charset="-122"/>
                  <a:ea typeface="小白" panose="02010601030101010101" pitchFamily="2" charset="-122"/>
                  <a:hlinkClick r:id="rId8" action="ppaction://hlinksldjump"/>
                </a:rPr>
                <a:t>行程</a:t>
              </a:r>
              <a:r>
                <a:rPr lang="zh-CN" altLang="en-US" sz="3200" dirty="0" smtClean="0">
                  <a:latin typeface="包图小白体" panose="02010601030101010101" pitchFamily="2" charset="-122"/>
                  <a:ea typeface="包图小白体" panose="02010601030101010101" pitchFamily="2" charset="-122"/>
                  <a:hlinkClick r:id="rId8" action="ppaction://hlinksldjump"/>
                </a:rPr>
                <a:t>预览</a:t>
              </a:r>
              <a:endParaRPr lang="zh-CN" altLang="en-US" sz="3200" dirty="0">
                <a:latin typeface="包图小白体" panose="02010601030101010101" pitchFamily="2" charset="-122"/>
                <a:ea typeface="包图小白体" panose="02010601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1647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" t="15200" r="-119" b="45556"/>
          <a:stretch/>
        </p:blipFill>
        <p:spPr>
          <a:xfrm>
            <a:off x="0" y="0"/>
            <a:ext cx="12192000" cy="7177715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840" y="0"/>
            <a:ext cx="3120571" cy="3120571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20403" y="-44418"/>
            <a:ext cx="3915321" cy="3915321"/>
          </a:xfrm>
          <a:prstGeom prst="rect">
            <a:avLst/>
          </a:prstGeom>
        </p:spPr>
      </p:pic>
      <p:grpSp>
        <p:nvGrpSpPr>
          <p:cNvPr id="62" name="组合 61"/>
          <p:cNvGrpSpPr/>
          <p:nvPr/>
        </p:nvGrpSpPr>
        <p:grpSpPr>
          <a:xfrm>
            <a:off x="2903752" y="368632"/>
            <a:ext cx="6033613" cy="5155677"/>
            <a:chOff x="3048895" y="1135401"/>
            <a:chExt cx="6033613" cy="5155677"/>
          </a:xfrm>
        </p:grpSpPr>
        <p:grpSp>
          <p:nvGrpSpPr>
            <p:cNvPr id="4" name="组合 3"/>
            <p:cNvGrpSpPr/>
            <p:nvPr/>
          </p:nvGrpSpPr>
          <p:grpSpPr>
            <a:xfrm>
              <a:off x="4071257" y="2143621"/>
              <a:ext cx="4049486" cy="4147457"/>
              <a:chOff x="3754863" y="1030998"/>
              <a:chExt cx="4049486" cy="4147457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3754863" y="1030998"/>
                <a:ext cx="4049486" cy="4147457"/>
                <a:chOff x="3919746" y="1278897"/>
                <a:chExt cx="4049486" cy="4147457"/>
              </a:xfrm>
            </p:grpSpPr>
            <p:sp>
              <p:nvSpPr>
                <p:cNvPr id="18" name="椭圆 17"/>
                <p:cNvSpPr/>
                <p:nvPr/>
              </p:nvSpPr>
              <p:spPr>
                <a:xfrm>
                  <a:off x="3919746" y="1278897"/>
                  <a:ext cx="4049486" cy="414745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" name="椭圆 21"/>
                <p:cNvSpPr/>
                <p:nvPr/>
              </p:nvSpPr>
              <p:spPr>
                <a:xfrm>
                  <a:off x="4007198" y="1415334"/>
                  <a:ext cx="3874583" cy="3874583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" name="组合 1"/>
              <p:cNvGrpSpPr/>
              <p:nvPr/>
            </p:nvGrpSpPr>
            <p:grpSpPr>
              <a:xfrm>
                <a:off x="3963712" y="2029724"/>
                <a:ext cx="3599404" cy="1909625"/>
                <a:chOff x="4164836" y="2842783"/>
                <a:chExt cx="3599404" cy="1909625"/>
              </a:xfrm>
            </p:grpSpPr>
            <p:grpSp>
              <p:nvGrpSpPr>
                <p:cNvPr id="9" name="组合 8"/>
                <p:cNvGrpSpPr/>
                <p:nvPr/>
              </p:nvGrpSpPr>
              <p:grpSpPr>
                <a:xfrm>
                  <a:off x="4164836" y="3154342"/>
                  <a:ext cx="3599404" cy="1598066"/>
                  <a:chOff x="4286177" y="2375382"/>
                  <a:chExt cx="3599404" cy="1598066"/>
                </a:xfrm>
              </p:grpSpPr>
              <p:sp>
                <p:nvSpPr>
                  <p:cNvPr id="10" name="文本框 9"/>
                  <p:cNvSpPr txBox="1"/>
                  <p:nvPr/>
                </p:nvSpPr>
                <p:spPr>
                  <a:xfrm>
                    <a:off x="4286177" y="2532452"/>
                    <a:ext cx="1021144" cy="12003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7200" dirty="0" smtClean="0">
                        <a:latin typeface="包图小白体" panose="02010601030101010101" pitchFamily="2" charset="-122"/>
                        <a:ea typeface="包图小白体" panose="02010601030101010101" pitchFamily="2" charset="-122"/>
                      </a:rPr>
                      <a:t>出</a:t>
                    </a:r>
                    <a:endParaRPr lang="zh-CN" altLang="en-US" sz="7200" dirty="0">
                      <a:latin typeface="包图小白体" panose="02010601030101010101" pitchFamily="2" charset="-122"/>
                      <a:ea typeface="包图小白体" panose="02010601030101010101" pitchFamily="2" charset="-122"/>
                    </a:endParaRPr>
                  </a:p>
                </p:txBody>
              </p:sp>
              <p:sp>
                <p:nvSpPr>
                  <p:cNvPr id="11" name="文本框 10"/>
                  <p:cNvSpPr txBox="1"/>
                  <p:nvPr/>
                </p:nvSpPr>
                <p:spPr>
                  <a:xfrm>
                    <a:off x="5160320" y="2773119"/>
                    <a:ext cx="1021144" cy="12003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7200" dirty="0" smtClean="0">
                        <a:latin typeface="包图小白体" panose="02010601030101010101" pitchFamily="2" charset="-122"/>
                        <a:ea typeface="包图小白体" panose="02010601030101010101" pitchFamily="2" charset="-122"/>
                      </a:rPr>
                      <a:t>行</a:t>
                    </a:r>
                    <a:endParaRPr lang="zh-CN" altLang="en-US" sz="7200" dirty="0">
                      <a:latin typeface="包图小白体" panose="02010601030101010101" pitchFamily="2" charset="-122"/>
                      <a:ea typeface="包图小白体" panose="02010601030101010101" pitchFamily="2" charset="-122"/>
                    </a:endParaRPr>
                  </a:p>
                </p:txBody>
              </p:sp>
              <p:sp>
                <p:nvSpPr>
                  <p:cNvPr id="12" name="文本框 11"/>
                  <p:cNvSpPr txBox="1"/>
                  <p:nvPr/>
                </p:nvSpPr>
                <p:spPr>
                  <a:xfrm>
                    <a:off x="6015695" y="2558227"/>
                    <a:ext cx="1021144" cy="12003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7200" dirty="0" smtClean="0">
                        <a:latin typeface="包图小白体" panose="02010601030101010101" pitchFamily="2" charset="-122"/>
                        <a:ea typeface="包图小白体" panose="02010601030101010101" pitchFamily="2" charset="-122"/>
                      </a:rPr>
                      <a:t>指</a:t>
                    </a:r>
                    <a:endParaRPr lang="zh-CN" altLang="en-US" sz="7200" dirty="0">
                      <a:latin typeface="包图小白体" panose="02010601030101010101" pitchFamily="2" charset="-122"/>
                      <a:ea typeface="包图小白体" panose="02010601030101010101" pitchFamily="2" charset="-122"/>
                    </a:endParaRPr>
                  </a:p>
                </p:txBody>
              </p:sp>
              <p:sp>
                <p:nvSpPr>
                  <p:cNvPr id="13" name="文本框 12"/>
                  <p:cNvSpPr txBox="1"/>
                  <p:nvPr/>
                </p:nvSpPr>
                <p:spPr>
                  <a:xfrm>
                    <a:off x="6864437" y="2375382"/>
                    <a:ext cx="1021144" cy="12003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7200" dirty="0" smtClean="0">
                        <a:latin typeface="包图小白体" panose="02010601030101010101" pitchFamily="2" charset="-122"/>
                        <a:ea typeface="包图小白体" panose="02010601030101010101" pitchFamily="2" charset="-122"/>
                      </a:rPr>
                      <a:t>南</a:t>
                    </a:r>
                    <a:endParaRPr lang="zh-CN" altLang="en-US" sz="7200" dirty="0">
                      <a:latin typeface="包图小白体" panose="02010601030101010101" pitchFamily="2" charset="-122"/>
                      <a:ea typeface="包图小白体" panose="02010601030101010101" pitchFamily="2" charset="-122"/>
                    </a:endParaRPr>
                  </a:p>
                </p:txBody>
              </p:sp>
            </p:grpSp>
            <p:grpSp>
              <p:nvGrpSpPr>
                <p:cNvPr id="14" name="组合 13"/>
                <p:cNvGrpSpPr/>
                <p:nvPr/>
              </p:nvGrpSpPr>
              <p:grpSpPr>
                <a:xfrm>
                  <a:off x="5099221" y="3017153"/>
                  <a:ext cx="1115652" cy="513054"/>
                  <a:chOff x="5142764" y="2336791"/>
                  <a:chExt cx="1115652" cy="513054"/>
                </a:xfrm>
              </p:grpSpPr>
              <p:sp>
                <p:nvSpPr>
                  <p:cNvPr id="15" name="任意多边形 14"/>
                  <p:cNvSpPr/>
                  <p:nvPr/>
                </p:nvSpPr>
                <p:spPr>
                  <a:xfrm rot="20191058">
                    <a:off x="5153785" y="2336791"/>
                    <a:ext cx="1104631" cy="513054"/>
                  </a:xfrm>
                  <a:custGeom>
                    <a:avLst/>
                    <a:gdLst>
                      <a:gd name="connsiteX0" fmla="*/ 846846 w 1035789"/>
                      <a:gd name="connsiteY0" fmla="*/ 167044 h 513054"/>
                      <a:gd name="connsiteX1" fmla="*/ 738618 w 1035789"/>
                      <a:gd name="connsiteY1" fmla="*/ 209714 h 513054"/>
                      <a:gd name="connsiteX2" fmla="*/ 781289 w 1035789"/>
                      <a:gd name="connsiteY2" fmla="*/ 317942 h 513054"/>
                      <a:gd name="connsiteX3" fmla="*/ 889517 w 1035789"/>
                      <a:gd name="connsiteY3" fmla="*/ 275271 h 513054"/>
                      <a:gd name="connsiteX4" fmla="*/ 846846 w 1035789"/>
                      <a:gd name="connsiteY4" fmla="*/ 167044 h 513054"/>
                      <a:gd name="connsiteX5" fmla="*/ 779262 w 1035789"/>
                      <a:gd name="connsiteY5" fmla="*/ 0 h 513054"/>
                      <a:gd name="connsiteX6" fmla="*/ 1035789 w 1035789"/>
                      <a:gd name="connsiteY6" fmla="*/ 256527 h 513054"/>
                      <a:gd name="connsiteX7" fmla="*/ 779262 w 1035789"/>
                      <a:gd name="connsiteY7" fmla="*/ 513054 h 513054"/>
                      <a:gd name="connsiteX8" fmla="*/ 0 w 1035789"/>
                      <a:gd name="connsiteY8" fmla="*/ 513054 h 513054"/>
                      <a:gd name="connsiteX9" fmla="*/ 0 w 1035789"/>
                      <a:gd name="connsiteY9" fmla="*/ 0 h 51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35789" h="513054">
                        <a:moveTo>
                          <a:pt x="846846" y="167044"/>
                        </a:moveTo>
                        <a:cubicBezTo>
                          <a:pt x="805177" y="148940"/>
                          <a:pt x="756721" y="168045"/>
                          <a:pt x="738618" y="209714"/>
                        </a:cubicBezTo>
                        <a:cubicBezTo>
                          <a:pt x="720515" y="251384"/>
                          <a:pt x="739619" y="299839"/>
                          <a:pt x="781289" y="317942"/>
                        </a:cubicBezTo>
                        <a:cubicBezTo>
                          <a:pt x="822958" y="336045"/>
                          <a:pt x="871414" y="316941"/>
                          <a:pt x="889517" y="275271"/>
                        </a:cubicBezTo>
                        <a:cubicBezTo>
                          <a:pt x="907620" y="233602"/>
                          <a:pt x="888516" y="185147"/>
                          <a:pt x="846846" y="167044"/>
                        </a:cubicBezTo>
                        <a:close/>
                        <a:moveTo>
                          <a:pt x="779262" y="0"/>
                        </a:moveTo>
                        <a:lnTo>
                          <a:pt x="1035789" y="256527"/>
                        </a:lnTo>
                        <a:lnTo>
                          <a:pt x="779262" y="513054"/>
                        </a:lnTo>
                        <a:lnTo>
                          <a:pt x="0" y="51305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" name="文本框 15"/>
                  <p:cNvSpPr txBox="1"/>
                  <p:nvPr/>
                </p:nvSpPr>
                <p:spPr>
                  <a:xfrm rot="20088889">
                    <a:off x="5142764" y="2456985"/>
                    <a:ext cx="995052" cy="3180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400" dirty="0" smtClean="0">
                        <a:solidFill>
                          <a:schemeClr val="bg1"/>
                        </a:solidFill>
                        <a:latin typeface="印品天逸黑" panose="02000500000000000000" pitchFamily="2" charset="-122"/>
                        <a:ea typeface="印品天逸黑" panose="02000500000000000000" pitchFamily="2" charset="-122"/>
                      </a:rPr>
                      <a:t>TRAVEL</a:t>
                    </a:r>
                    <a:endParaRPr lang="zh-CN" altLang="en-US" sz="1400" dirty="0">
                      <a:solidFill>
                        <a:schemeClr val="bg1"/>
                      </a:solidFill>
                      <a:latin typeface="印品天逸黑" panose="02000500000000000000" pitchFamily="2" charset="-122"/>
                      <a:ea typeface="印品天逸黑" panose="02000500000000000000" pitchFamily="2" charset="-122"/>
                    </a:endParaRPr>
                  </a:p>
                </p:txBody>
              </p:sp>
            </p:grpSp>
            <p:sp>
              <p:nvSpPr>
                <p:cNvPr id="17" name="文本框 16"/>
                <p:cNvSpPr txBox="1"/>
                <p:nvPr/>
              </p:nvSpPr>
              <p:spPr>
                <a:xfrm>
                  <a:off x="6113212" y="2842783"/>
                  <a:ext cx="112274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600" dirty="0" smtClean="0">
                      <a:latin typeface="小白" panose="02010601030101010101" pitchFamily="2" charset="-122"/>
                      <a:ea typeface="小白" panose="02010601030101010101" pitchFamily="2" charset="-122"/>
                    </a:rPr>
                    <a:t>2019</a:t>
                  </a:r>
                  <a:endParaRPr lang="zh-CN" altLang="en-US" sz="3600" dirty="0">
                    <a:latin typeface="小白" panose="02010601030101010101" pitchFamily="2" charset="-122"/>
                    <a:ea typeface="小白" panose="02010601030101010101" pitchFamily="2" charset="-122"/>
                  </a:endParaRPr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4577772" y="3929221"/>
                <a:ext cx="2343073" cy="468498"/>
                <a:chOff x="4735525" y="5011592"/>
                <a:chExt cx="2343073" cy="468498"/>
              </a:xfrm>
            </p:grpSpPr>
            <p:sp>
              <p:nvSpPr>
                <p:cNvPr id="20" name="矩形 19"/>
                <p:cNvSpPr/>
                <p:nvPr/>
              </p:nvSpPr>
              <p:spPr>
                <a:xfrm>
                  <a:off x="4735525" y="5011592"/>
                  <a:ext cx="2343073" cy="468498"/>
                </a:xfrm>
                <a:prstGeom prst="rect">
                  <a:avLst/>
                </a:prstGeom>
                <a:solidFill>
                  <a:srgbClr val="1F4E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" name="文本框 20"/>
                <p:cNvSpPr txBox="1"/>
                <p:nvPr/>
              </p:nvSpPr>
              <p:spPr>
                <a:xfrm>
                  <a:off x="4865175" y="5083101"/>
                  <a:ext cx="212571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600" dirty="0" smtClean="0">
                      <a:solidFill>
                        <a:schemeClr val="bg1"/>
                      </a:solidFill>
                      <a:latin typeface="印品天逸黑" panose="02000500000000000000" pitchFamily="2" charset="-122"/>
                      <a:ea typeface="印品天逸黑" panose="02000500000000000000" pitchFamily="2" charset="-122"/>
                    </a:rPr>
                    <a:t>精彩行程，攻略在手</a:t>
                  </a:r>
                  <a:endParaRPr lang="zh-CN" altLang="en-US" sz="1600" dirty="0">
                    <a:solidFill>
                      <a:schemeClr val="bg1"/>
                    </a:solidFill>
                    <a:latin typeface="印品天逸黑" panose="02000500000000000000" pitchFamily="2" charset="-122"/>
                    <a:ea typeface="印品天逸黑" panose="02000500000000000000" pitchFamily="2" charset="-122"/>
                  </a:endParaRPr>
                </a:p>
              </p:txBody>
            </p:sp>
          </p:grpSp>
        </p:grpSp>
        <p:pic>
          <p:nvPicPr>
            <p:cNvPr id="61" name="图片 6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1411"/>
            <a:stretch/>
          </p:blipFill>
          <p:spPr>
            <a:xfrm rot="578726">
              <a:off x="3048895" y="1135401"/>
              <a:ext cx="6033613" cy="1991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4835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0" y="-594"/>
            <a:ext cx="12339373" cy="6858594"/>
            <a:chOff x="0" y="-594"/>
            <a:chExt cx="12339373" cy="6858594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594"/>
              <a:ext cx="12339373" cy="6858594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947" b="33545"/>
            <a:stretch/>
          </p:blipFill>
          <p:spPr>
            <a:xfrm>
              <a:off x="1" y="4739963"/>
              <a:ext cx="12339372" cy="2118037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8025" y="0"/>
            <a:ext cx="2255949" cy="1172358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554680" y="1580473"/>
            <a:ext cx="3082640" cy="3159490"/>
            <a:chOff x="4767941" y="1995714"/>
            <a:chExt cx="2729803" cy="2797857"/>
          </a:xfrm>
        </p:grpSpPr>
        <p:sp>
          <p:nvSpPr>
            <p:cNvPr id="6" name="任意多边形 5"/>
            <p:cNvSpPr/>
            <p:nvPr/>
          </p:nvSpPr>
          <p:spPr>
            <a:xfrm>
              <a:off x="4767941" y="1995714"/>
              <a:ext cx="1328058" cy="1328058"/>
            </a:xfrm>
            <a:custGeom>
              <a:avLst/>
              <a:gdLst>
                <a:gd name="connsiteX0" fmla="*/ 645886 w 645886"/>
                <a:gd name="connsiteY0" fmla="*/ 0 h 645886"/>
                <a:gd name="connsiteX1" fmla="*/ 645886 w 645886"/>
                <a:gd name="connsiteY1" fmla="*/ 425748 h 645886"/>
                <a:gd name="connsiteX2" fmla="*/ 425748 w 645886"/>
                <a:gd name="connsiteY2" fmla="*/ 645886 h 645886"/>
                <a:gd name="connsiteX3" fmla="*/ 0 w 645886"/>
                <a:gd name="connsiteY3" fmla="*/ 645886 h 645886"/>
                <a:gd name="connsiteX4" fmla="*/ 645886 w 645886"/>
                <a:gd name="connsiteY4" fmla="*/ 0 h 645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886" h="645886">
                  <a:moveTo>
                    <a:pt x="645886" y="0"/>
                  </a:moveTo>
                  <a:lnTo>
                    <a:pt x="645886" y="425748"/>
                  </a:lnTo>
                  <a:cubicBezTo>
                    <a:pt x="645886" y="547327"/>
                    <a:pt x="547327" y="645886"/>
                    <a:pt x="425748" y="645886"/>
                  </a:cubicBezTo>
                  <a:lnTo>
                    <a:pt x="0" y="645886"/>
                  </a:lnTo>
                  <a:cubicBezTo>
                    <a:pt x="0" y="289173"/>
                    <a:pt x="289173" y="0"/>
                    <a:pt x="645886" y="0"/>
                  </a:cubicBezTo>
                  <a:close/>
                </a:path>
              </a:pathLst>
            </a:custGeom>
            <a:solidFill>
              <a:srgbClr val="1F4E7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 rot="5400000">
              <a:off x="6169686" y="1995714"/>
              <a:ext cx="1328058" cy="1328058"/>
            </a:xfrm>
            <a:custGeom>
              <a:avLst/>
              <a:gdLst>
                <a:gd name="connsiteX0" fmla="*/ 645886 w 645886"/>
                <a:gd name="connsiteY0" fmla="*/ 0 h 645886"/>
                <a:gd name="connsiteX1" fmla="*/ 645886 w 645886"/>
                <a:gd name="connsiteY1" fmla="*/ 425748 h 645886"/>
                <a:gd name="connsiteX2" fmla="*/ 425748 w 645886"/>
                <a:gd name="connsiteY2" fmla="*/ 645886 h 645886"/>
                <a:gd name="connsiteX3" fmla="*/ 0 w 645886"/>
                <a:gd name="connsiteY3" fmla="*/ 645886 h 645886"/>
                <a:gd name="connsiteX4" fmla="*/ 645886 w 645886"/>
                <a:gd name="connsiteY4" fmla="*/ 0 h 645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886" h="645886">
                  <a:moveTo>
                    <a:pt x="645886" y="0"/>
                  </a:moveTo>
                  <a:lnTo>
                    <a:pt x="645886" y="425748"/>
                  </a:lnTo>
                  <a:cubicBezTo>
                    <a:pt x="645886" y="547327"/>
                    <a:pt x="547327" y="645886"/>
                    <a:pt x="425748" y="645886"/>
                  </a:cubicBezTo>
                  <a:lnTo>
                    <a:pt x="0" y="645886"/>
                  </a:lnTo>
                  <a:cubicBezTo>
                    <a:pt x="0" y="289173"/>
                    <a:pt x="289173" y="0"/>
                    <a:pt x="645886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7"/>
            <p:cNvSpPr/>
            <p:nvPr/>
          </p:nvSpPr>
          <p:spPr>
            <a:xfrm rot="10800000" flipH="1">
              <a:off x="4767942" y="3465513"/>
              <a:ext cx="1328058" cy="1328058"/>
            </a:xfrm>
            <a:custGeom>
              <a:avLst/>
              <a:gdLst>
                <a:gd name="connsiteX0" fmla="*/ 645886 w 645886"/>
                <a:gd name="connsiteY0" fmla="*/ 0 h 645886"/>
                <a:gd name="connsiteX1" fmla="*/ 645886 w 645886"/>
                <a:gd name="connsiteY1" fmla="*/ 425748 h 645886"/>
                <a:gd name="connsiteX2" fmla="*/ 425748 w 645886"/>
                <a:gd name="connsiteY2" fmla="*/ 645886 h 645886"/>
                <a:gd name="connsiteX3" fmla="*/ 0 w 645886"/>
                <a:gd name="connsiteY3" fmla="*/ 645886 h 645886"/>
                <a:gd name="connsiteX4" fmla="*/ 645886 w 645886"/>
                <a:gd name="connsiteY4" fmla="*/ 0 h 645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886" h="645886">
                  <a:moveTo>
                    <a:pt x="645886" y="0"/>
                  </a:moveTo>
                  <a:lnTo>
                    <a:pt x="645886" y="425748"/>
                  </a:lnTo>
                  <a:cubicBezTo>
                    <a:pt x="645886" y="547327"/>
                    <a:pt x="547327" y="645886"/>
                    <a:pt x="425748" y="645886"/>
                  </a:cubicBezTo>
                  <a:lnTo>
                    <a:pt x="0" y="645886"/>
                  </a:lnTo>
                  <a:cubicBezTo>
                    <a:pt x="0" y="289173"/>
                    <a:pt x="289173" y="0"/>
                    <a:pt x="645886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 rot="5400000" flipH="1">
              <a:off x="6169686" y="3465513"/>
              <a:ext cx="1328058" cy="1328058"/>
            </a:xfrm>
            <a:custGeom>
              <a:avLst/>
              <a:gdLst>
                <a:gd name="connsiteX0" fmla="*/ 645886 w 645886"/>
                <a:gd name="connsiteY0" fmla="*/ 0 h 645886"/>
                <a:gd name="connsiteX1" fmla="*/ 645886 w 645886"/>
                <a:gd name="connsiteY1" fmla="*/ 425748 h 645886"/>
                <a:gd name="connsiteX2" fmla="*/ 425748 w 645886"/>
                <a:gd name="connsiteY2" fmla="*/ 645886 h 645886"/>
                <a:gd name="connsiteX3" fmla="*/ 0 w 645886"/>
                <a:gd name="connsiteY3" fmla="*/ 645886 h 645886"/>
                <a:gd name="connsiteX4" fmla="*/ 645886 w 645886"/>
                <a:gd name="connsiteY4" fmla="*/ 0 h 645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886" h="645886">
                  <a:moveTo>
                    <a:pt x="645886" y="0"/>
                  </a:moveTo>
                  <a:lnTo>
                    <a:pt x="645886" y="425748"/>
                  </a:lnTo>
                  <a:cubicBezTo>
                    <a:pt x="645886" y="547327"/>
                    <a:pt x="547327" y="645886"/>
                    <a:pt x="425748" y="645886"/>
                  </a:cubicBezTo>
                  <a:lnTo>
                    <a:pt x="0" y="645886"/>
                  </a:lnTo>
                  <a:cubicBezTo>
                    <a:pt x="0" y="289173"/>
                    <a:pt x="289173" y="0"/>
                    <a:pt x="645886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057071" y="1242716"/>
            <a:ext cx="3493698" cy="4030025"/>
            <a:chOff x="8112735" y="2039201"/>
            <a:chExt cx="2990694" cy="403002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7187" y="2039201"/>
              <a:ext cx="678655" cy="678655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8112735" y="2745239"/>
              <a:ext cx="2990694" cy="33239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+mn-lt"/>
                </a:rPr>
                <a:t>3</a:t>
              </a:r>
              <a:r>
                <a:rPr lang="zh-CN" altLang="en-US" sz="1400" dirty="0"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+mn-lt"/>
                </a:rPr>
                <a:t>、</a:t>
              </a:r>
              <a:r>
                <a:rPr lang="zh-CN" altLang="en-US" sz="1400" dirty="0"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到了三亚肯定是要下海的，泳衣、游泳眼镜、耳塞都要准备好。替换衣物、太阳伞、太阳帽、太阳眼镜、沙滩拖鞋也要</a:t>
              </a:r>
              <a:r>
                <a:rPr lang="zh-CN" altLang="en-US" sz="1400" dirty="0" smtClean="0"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带。</a:t>
              </a:r>
              <a:endParaRPr lang="en-US" altLang="zh-CN" sz="1400" dirty="0"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400" dirty="0" smtClean="0"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+mn-lt"/>
                </a:rPr>
                <a:t>4</a:t>
              </a:r>
              <a:r>
                <a:rPr lang="zh-CN" altLang="en-US" sz="1400" dirty="0"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+mn-lt"/>
                </a:rPr>
                <a:t>、</a:t>
              </a:r>
              <a:r>
                <a:rPr lang="zh-CN" altLang="en-US" sz="1400" dirty="0"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外出旅行，常用药物要准备齐全，例如抗过敏药、感冒药、退烧药、消炎药、止泻药、止痛药、创可贴</a:t>
              </a:r>
              <a:r>
                <a:rPr lang="zh-CN" altLang="en-US" sz="1400" dirty="0" smtClean="0"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、消毒</a:t>
              </a:r>
              <a:r>
                <a:rPr lang="zh-CN" altLang="en-US" sz="1400" dirty="0"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棉球等。</a:t>
              </a:r>
              <a:endParaRPr lang="en-US" altLang="zh-CN" sz="1400" dirty="0"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5</a:t>
              </a:r>
              <a:r>
                <a:rPr lang="zh-CN" altLang="en-US" sz="1400" dirty="0"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、身份证别忘带，还有各种用于打折的证件（你懂的），手机、相机就不多提醒了，但是备用电池以及各种充电器，可别忘记了。</a:t>
              </a:r>
              <a:endParaRPr lang="en-US" altLang="zh-CN" sz="1400" dirty="0">
                <a:latin typeface="字魂36号-正文宋楷" panose="02000000000000000000" pitchFamily="2" charset="-122"/>
                <a:ea typeface="字魂36号-正文宋楷" panose="02000000000000000000" pitchFamily="2" charset="-122"/>
                <a:sym typeface="+mn-lt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8650901" y="2066584"/>
              <a:ext cx="182614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3200" dirty="0" smtClean="0">
                  <a:solidFill>
                    <a:srgbClr val="1F4E79"/>
                  </a:solidFill>
                  <a:latin typeface="小白" panose="02010601030101010101" pitchFamily="2" charset="-122"/>
                  <a:ea typeface="小白" panose="02010601030101010101" pitchFamily="2" charset="-122"/>
                </a:rPr>
                <a:t>出行</a:t>
              </a:r>
              <a:r>
                <a:rPr lang="zh-CN" altLang="en-US" sz="3200" dirty="0" smtClean="0">
                  <a:solidFill>
                    <a:srgbClr val="1F4E79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指南</a:t>
              </a:r>
              <a:endParaRPr lang="zh-CN" altLang="en-US" sz="3200" dirty="0">
                <a:solidFill>
                  <a:srgbClr val="1F4E79"/>
                </a:solidFill>
                <a:latin typeface="包图小白体" panose="02010601030101010101" pitchFamily="2" charset="-122"/>
                <a:ea typeface="包图小白体" panose="02010601030101010101" pitchFamily="2" charset="-122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454" y="1279560"/>
            <a:ext cx="641811" cy="641811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681488" y="1238383"/>
            <a:ext cx="3613977" cy="4653306"/>
            <a:chOff x="1123681" y="4035549"/>
            <a:chExt cx="3183675" cy="4653306"/>
          </a:xfrm>
        </p:grpSpPr>
        <p:sp>
          <p:nvSpPr>
            <p:cNvPr id="25" name="矩形 24"/>
            <p:cNvSpPr/>
            <p:nvPr/>
          </p:nvSpPr>
          <p:spPr>
            <a:xfrm>
              <a:off x="1123681" y="4718537"/>
              <a:ext cx="3183675" cy="39703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 smtClean="0"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1</a:t>
              </a:r>
              <a:r>
                <a:rPr lang="zh-CN" altLang="en-US" sz="1400" dirty="0" smtClean="0"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、平均</a:t>
              </a:r>
              <a:r>
                <a:rPr lang="zh-CN" altLang="en-US" sz="1400" dirty="0"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温度摄氏</a:t>
              </a:r>
              <a:r>
                <a:rPr lang="en-US" altLang="zh-CN" sz="1400" dirty="0"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26-33</a:t>
              </a:r>
              <a:r>
                <a:rPr lang="zh-CN" altLang="en-US" sz="1400" dirty="0"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度，湿度亦会上升至</a:t>
              </a:r>
              <a:r>
                <a:rPr lang="en-US" altLang="zh-CN" sz="1400" dirty="0"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90</a:t>
              </a:r>
              <a:r>
                <a:rPr lang="zh-CN" altLang="en-US" sz="1400" dirty="0" smtClean="0"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％，</a:t>
              </a:r>
              <a:r>
                <a:rPr lang="zh-CN" altLang="en-US" sz="1400" dirty="0"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宜穿短袖衬衣及丝棉衣裙</a:t>
              </a:r>
              <a:r>
                <a:rPr lang="zh-CN" altLang="en-US" sz="1400" dirty="0" smtClean="0"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。但是这么热烈的太阳，出行游玩一定要记得穿防晒。不然美美的出去游玩回来就会被晒黑黑的哦。</a:t>
              </a:r>
              <a:endParaRPr lang="en-US" altLang="zh-CN" sz="1400" dirty="0" smtClean="0"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400" dirty="0" smtClean="0"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+mn-lt"/>
                </a:rPr>
                <a:t>2</a:t>
              </a:r>
              <a:r>
                <a:rPr lang="zh-CN" altLang="en-US" sz="1400" dirty="0" smtClean="0">
                  <a:latin typeface="字魂36号-正文宋楷" panose="02000000000000000000" pitchFamily="2" charset="-122"/>
                  <a:ea typeface="字魂36号-正文宋楷" panose="02000000000000000000" pitchFamily="2" charset="-122"/>
                  <a:sym typeface="+mn-lt"/>
                </a:rPr>
                <a:t>、</a:t>
              </a:r>
              <a:r>
                <a:rPr lang="zh-CN" altLang="en-US" sz="1400" dirty="0"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三亚</a:t>
              </a:r>
              <a:r>
                <a:rPr lang="zh-CN" altLang="en-US" sz="1400" dirty="0" smtClean="0"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的很</a:t>
              </a:r>
              <a:r>
                <a:rPr lang="zh-CN" altLang="en-US" sz="1400" dirty="0"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美，阳光也很美，但人要美就</a:t>
              </a:r>
              <a:r>
                <a:rPr lang="zh-CN" altLang="en-US" sz="1400" dirty="0" smtClean="0"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得用</a:t>
              </a:r>
              <a:r>
                <a:rPr lang="zh-CN" altLang="en-US" sz="1400" dirty="0"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防晒霜，</a:t>
              </a:r>
              <a:r>
                <a:rPr lang="en-US" altLang="zh-CN" sz="1400" dirty="0"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SPF30</a:t>
              </a:r>
              <a:r>
                <a:rPr lang="zh-CN" altLang="en-US" sz="1400" dirty="0"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以上防晒霜是必须的，最好晒后镇定修护露、保湿喷雾、美白面膜等都带</a:t>
              </a:r>
              <a:r>
                <a:rPr lang="zh-CN" altLang="en-US" sz="1400" dirty="0" smtClean="0"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上。</a:t>
              </a:r>
              <a:r>
                <a:rPr lang="zh-CN" altLang="en-US" sz="1400" dirty="0"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自已常用的洗发液、护发素也是必备的。因为海水很伤头发，酒店提供</a:t>
              </a:r>
              <a:r>
                <a:rPr lang="zh-CN" altLang="en-US" sz="1400" dirty="0" smtClean="0"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的不一定</a:t>
              </a:r>
              <a:r>
                <a:rPr lang="zh-CN" altLang="en-US" sz="1400" dirty="0">
                  <a:latin typeface="字魂36号-正文宋楷" panose="02000000000000000000" pitchFamily="2" charset="-122"/>
                  <a:ea typeface="字魂36号-正文宋楷" panose="02000000000000000000" pitchFamily="2" charset="-122"/>
                </a:rPr>
                <a:t>适合自己。</a:t>
              </a:r>
              <a:endParaRPr lang="en-US" altLang="zh-CN" sz="1400" dirty="0">
                <a:latin typeface="字魂36号-正文宋楷" panose="02000000000000000000" pitchFamily="2" charset="-122"/>
                <a:ea typeface="字魂36号-正文宋楷" panose="02000000000000000000" pitchFamily="2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533945" y="4035549"/>
              <a:ext cx="182614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sz="3200" dirty="0" smtClean="0">
                  <a:solidFill>
                    <a:srgbClr val="1F4E79"/>
                  </a:solidFill>
                  <a:latin typeface="包图小白体" panose="02010601030101010101" pitchFamily="2" charset="-122"/>
                  <a:ea typeface="包图小白体" panose="02010601030101010101" pitchFamily="2" charset="-122"/>
                </a:rPr>
                <a:t>出行指南</a:t>
              </a:r>
              <a:endParaRPr lang="zh-CN" altLang="en-US" sz="3200" dirty="0">
                <a:solidFill>
                  <a:srgbClr val="1F4E79"/>
                </a:solidFill>
                <a:latin typeface="包图小白体" panose="02010601030101010101" pitchFamily="2" charset="-122"/>
                <a:ea typeface="包图小白体" panose="02010601030101010101" pitchFamily="2" charset="-122"/>
              </a:endParaRPr>
            </a:p>
          </p:txBody>
        </p:sp>
      </p:grpSp>
      <p:pic>
        <p:nvPicPr>
          <p:cNvPr id="27" name="图片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097" y="1799091"/>
            <a:ext cx="2589909" cy="258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923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6" b="57460"/>
          <a:stretch/>
        </p:blipFill>
        <p:spPr>
          <a:xfrm>
            <a:off x="0" y="0"/>
            <a:ext cx="12192000" cy="7177715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4159116" y="0"/>
            <a:ext cx="3873767" cy="2132199"/>
            <a:chOff x="3862347" y="-13113"/>
            <a:chExt cx="3873767" cy="2132199"/>
          </a:xfrm>
        </p:grpSpPr>
        <p:grpSp>
          <p:nvGrpSpPr>
            <p:cNvPr id="18" name="组合 17"/>
            <p:cNvGrpSpPr/>
            <p:nvPr/>
          </p:nvGrpSpPr>
          <p:grpSpPr>
            <a:xfrm>
              <a:off x="3862347" y="-13113"/>
              <a:ext cx="3873767" cy="2132199"/>
              <a:chOff x="3862347" y="-13114"/>
              <a:chExt cx="4033423" cy="2598057"/>
            </a:xfrm>
          </p:grpSpPr>
          <p:sp>
            <p:nvSpPr>
              <p:cNvPr id="16" name="流程图: 离页连接符 15"/>
              <p:cNvSpPr/>
              <p:nvPr/>
            </p:nvSpPr>
            <p:spPr>
              <a:xfrm>
                <a:off x="3862347" y="-13114"/>
                <a:ext cx="4033423" cy="2598057"/>
              </a:xfrm>
              <a:prstGeom prst="flowChartOffpageConnecto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流程图: 离页连接符 16"/>
              <p:cNvSpPr/>
              <p:nvPr/>
            </p:nvSpPr>
            <p:spPr>
              <a:xfrm>
                <a:off x="3938547" y="35969"/>
                <a:ext cx="3881023" cy="2499891"/>
              </a:xfrm>
              <a:prstGeom prst="flowChartOffpageConnector">
                <a:avLst/>
              </a:prstGeom>
              <a:noFill/>
              <a:ln w="28575">
                <a:solidFill>
                  <a:srgbClr val="1F4E79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4050388" y="193753"/>
              <a:ext cx="3522288" cy="1635483"/>
              <a:chOff x="3942660" y="113532"/>
              <a:chExt cx="3522288" cy="1635483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3942660" y="147885"/>
                <a:ext cx="3497684" cy="1601130"/>
                <a:chOff x="4164780" y="1732901"/>
                <a:chExt cx="3497684" cy="1601130"/>
              </a:xfrm>
            </p:grpSpPr>
            <p:sp>
              <p:nvSpPr>
                <p:cNvPr id="7" name="文本框 6"/>
                <p:cNvSpPr txBox="1"/>
                <p:nvPr/>
              </p:nvSpPr>
              <p:spPr>
                <a:xfrm>
                  <a:off x="4164780" y="1955075"/>
                  <a:ext cx="1021144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7200" dirty="0">
                      <a:solidFill>
                        <a:srgbClr val="5B9BD5">
                          <a:lumMod val="75000"/>
                        </a:srgbClr>
                      </a:solidFill>
                      <a:latin typeface="小白" panose="02010601030101010101" pitchFamily="2" charset="-122"/>
                      <a:ea typeface="小白" panose="02010601030101010101" pitchFamily="2" charset="-122"/>
                    </a:rPr>
                    <a:t>梦</a:t>
                  </a:r>
                  <a:endParaRPr lang="zh-CN" altLang="en-US" sz="7200" dirty="0">
                    <a:solidFill>
                      <a:schemeClr val="accent1">
                        <a:lumMod val="75000"/>
                      </a:schemeClr>
                    </a:solidFill>
                    <a:latin typeface="小白" panose="02010601030101010101" pitchFamily="2" charset="-122"/>
                    <a:ea typeface="小白" panose="02010601030101010101" pitchFamily="2" charset="-122"/>
                  </a:endParaRPr>
                </a:p>
              </p:txBody>
            </p:sp>
            <p:sp>
              <p:nvSpPr>
                <p:cNvPr id="8" name="文本框 7"/>
                <p:cNvSpPr txBox="1"/>
                <p:nvPr/>
              </p:nvSpPr>
              <p:spPr>
                <a:xfrm>
                  <a:off x="4990294" y="2133702"/>
                  <a:ext cx="1021144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7200" dirty="0">
                      <a:solidFill>
                        <a:srgbClr val="5B9BD5">
                          <a:lumMod val="75000"/>
                        </a:srgbClr>
                      </a:solidFill>
                      <a:latin typeface="小白" panose="02010601030101010101" pitchFamily="2" charset="-122"/>
                      <a:ea typeface="小白" panose="02010601030101010101" pitchFamily="2" charset="-122"/>
                    </a:rPr>
                    <a:t>想</a:t>
                  </a:r>
                  <a:endParaRPr lang="zh-CN" altLang="en-US" sz="7200" dirty="0">
                    <a:solidFill>
                      <a:schemeClr val="accent1">
                        <a:lumMod val="75000"/>
                      </a:schemeClr>
                    </a:solidFill>
                    <a:latin typeface="小白" panose="02010601030101010101" pitchFamily="2" charset="-122"/>
                    <a:ea typeface="小白" panose="02010601030101010101" pitchFamily="2" charset="-122"/>
                  </a:endParaRPr>
                </a:p>
              </p:txBody>
            </p:sp>
            <p:sp>
              <p:nvSpPr>
                <p:cNvPr id="9" name="文本框 8"/>
                <p:cNvSpPr txBox="1"/>
                <p:nvPr/>
              </p:nvSpPr>
              <p:spPr>
                <a:xfrm>
                  <a:off x="5815807" y="1840307"/>
                  <a:ext cx="1021144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7200" dirty="0">
                      <a:solidFill>
                        <a:srgbClr val="5B9BD5">
                          <a:lumMod val="75000"/>
                        </a:srgbClr>
                      </a:solidFill>
                      <a:latin typeface="小白" panose="02010601030101010101" pitchFamily="2" charset="-122"/>
                      <a:ea typeface="小白" panose="02010601030101010101" pitchFamily="2" charset="-122"/>
                    </a:rPr>
                    <a:t>之</a:t>
                  </a:r>
                  <a:endParaRPr lang="zh-CN" altLang="en-US" sz="7200" dirty="0">
                    <a:solidFill>
                      <a:schemeClr val="accent1">
                        <a:lumMod val="75000"/>
                      </a:schemeClr>
                    </a:solidFill>
                    <a:latin typeface="小白" panose="02010601030101010101" pitchFamily="2" charset="-122"/>
                    <a:ea typeface="小白" panose="02010601030101010101" pitchFamily="2" charset="-122"/>
                  </a:endParaRPr>
                </a:p>
              </p:txBody>
            </p:sp>
            <p:sp>
              <p:nvSpPr>
                <p:cNvPr id="10" name="文本框 9"/>
                <p:cNvSpPr txBox="1"/>
                <p:nvPr/>
              </p:nvSpPr>
              <p:spPr>
                <a:xfrm>
                  <a:off x="6641320" y="1732901"/>
                  <a:ext cx="1021144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7200" dirty="0">
                      <a:solidFill>
                        <a:srgbClr val="5B9BD5">
                          <a:lumMod val="75000"/>
                        </a:srgbClr>
                      </a:solidFill>
                      <a:latin typeface="小白" panose="02010601030101010101" pitchFamily="2" charset="-122"/>
                      <a:ea typeface="小白" panose="02010601030101010101" pitchFamily="2" charset="-122"/>
                    </a:rPr>
                    <a:t>旅</a:t>
                  </a:r>
                  <a:endParaRPr lang="zh-CN" altLang="en-US" sz="7200" dirty="0">
                    <a:solidFill>
                      <a:schemeClr val="accent1">
                        <a:lumMod val="75000"/>
                      </a:schemeClr>
                    </a:solidFill>
                    <a:latin typeface="小白" panose="02010601030101010101" pitchFamily="2" charset="-122"/>
                    <a:ea typeface="小白" panose="02010601030101010101" pitchFamily="2" charset="-122"/>
                  </a:endParaRPr>
                </a:p>
              </p:txBody>
            </p:sp>
          </p:grpSp>
          <p:sp>
            <p:nvSpPr>
              <p:cNvPr id="11" name="文本框 10"/>
              <p:cNvSpPr txBox="1"/>
              <p:nvPr/>
            </p:nvSpPr>
            <p:spPr>
              <a:xfrm>
                <a:off x="5691502" y="1150568"/>
                <a:ext cx="17734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latin typeface="小白" panose="02010601030101010101" pitchFamily="2" charset="-122"/>
                    <a:ea typeface="小白" panose="02010601030101010101" pitchFamily="2" charset="-122"/>
                  </a:rPr>
                  <a:t>说</a:t>
                </a:r>
                <a:r>
                  <a:rPr lang="zh-CN" altLang="en-US" sz="2800" dirty="0" smtClean="0">
                    <a:latin typeface="小白" panose="02010601030101010101" pitchFamily="2" charset="-122"/>
                    <a:ea typeface="小白" panose="02010601030101010101" pitchFamily="2" charset="-122"/>
                  </a:rPr>
                  <a:t>走就走</a:t>
                </a:r>
                <a:endParaRPr lang="zh-CN" altLang="en-US" sz="2800" dirty="0">
                  <a:latin typeface="小白" panose="02010601030101010101" pitchFamily="2" charset="-122"/>
                  <a:ea typeface="小白" panose="02010601030101010101" pitchFamily="2" charset="-122"/>
                </a:endParaRPr>
              </a:p>
            </p:txBody>
          </p:sp>
          <p:grpSp>
            <p:nvGrpSpPr>
              <p:cNvPr id="12" name="组合 11"/>
              <p:cNvGrpSpPr/>
              <p:nvPr/>
            </p:nvGrpSpPr>
            <p:grpSpPr>
              <a:xfrm>
                <a:off x="5035862" y="113532"/>
                <a:ext cx="1115652" cy="513054"/>
                <a:chOff x="4901469" y="1829747"/>
                <a:chExt cx="1115652" cy="513054"/>
              </a:xfrm>
            </p:grpSpPr>
            <p:sp>
              <p:nvSpPr>
                <p:cNvPr id="13" name="任意多边形 12"/>
                <p:cNvSpPr/>
                <p:nvPr/>
              </p:nvSpPr>
              <p:spPr>
                <a:xfrm rot="20191058">
                  <a:off x="4912490" y="1829747"/>
                  <a:ext cx="1104631" cy="513054"/>
                </a:xfrm>
                <a:custGeom>
                  <a:avLst/>
                  <a:gdLst>
                    <a:gd name="connsiteX0" fmla="*/ 846846 w 1035789"/>
                    <a:gd name="connsiteY0" fmla="*/ 167044 h 513054"/>
                    <a:gd name="connsiteX1" fmla="*/ 738618 w 1035789"/>
                    <a:gd name="connsiteY1" fmla="*/ 209714 h 513054"/>
                    <a:gd name="connsiteX2" fmla="*/ 781289 w 1035789"/>
                    <a:gd name="connsiteY2" fmla="*/ 317942 h 513054"/>
                    <a:gd name="connsiteX3" fmla="*/ 889517 w 1035789"/>
                    <a:gd name="connsiteY3" fmla="*/ 275271 h 513054"/>
                    <a:gd name="connsiteX4" fmla="*/ 846846 w 1035789"/>
                    <a:gd name="connsiteY4" fmla="*/ 167044 h 513054"/>
                    <a:gd name="connsiteX5" fmla="*/ 779262 w 1035789"/>
                    <a:gd name="connsiteY5" fmla="*/ 0 h 513054"/>
                    <a:gd name="connsiteX6" fmla="*/ 1035789 w 1035789"/>
                    <a:gd name="connsiteY6" fmla="*/ 256527 h 513054"/>
                    <a:gd name="connsiteX7" fmla="*/ 779262 w 1035789"/>
                    <a:gd name="connsiteY7" fmla="*/ 513054 h 513054"/>
                    <a:gd name="connsiteX8" fmla="*/ 0 w 1035789"/>
                    <a:gd name="connsiteY8" fmla="*/ 513054 h 513054"/>
                    <a:gd name="connsiteX9" fmla="*/ 0 w 1035789"/>
                    <a:gd name="connsiteY9" fmla="*/ 0 h 51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35789" h="513054">
                      <a:moveTo>
                        <a:pt x="846846" y="167044"/>
                      </a:moveTo>
                      <a:cubicBezTo>
                        <a:pt x="805177" y="148940"/>
                        <a:pt x="756721" y="168045"/>
                        <a:pt x="738618" y="209714"/>
                      </a:cubicBezTo>
                      <a:cubicBezTo>
                        <a:pt x="720515" y="251384"/>
                        <a:pt x="739619" y="299839"/>
                        <a:pt x="781289" y="317942"/>
                      </a:cubicBezTo>
                      <a:cubicBezTo>
                        <a:pt x="822958" y="336045"/>
                        <a:pt x="871414" y="316941"/>
                        <a:pt x="889517" y="275271"/>
                      </a:cubicBezTo>
                      <a:cubicBezTo>
                        <a:pt x="907620" y="233602"/>
                        <a:pt x="888516" y="185147"/>
                        <a:pt x="846846" y="167044"/>
                      </a:cubicBezTo>
                      <a:close/>
                      <a:moveTo>
                        <a:pt x="779262" y="0"/>
                      </a:moveTo>
                      <a:lnTo>
                        <a:pt x="1035789" y="256527"/>
                      </a:lnTo>
                      <a:lnTo>
                        <a:pt x="779262" y="513054"/>
                      </a:lnTo>
                      <a:lnTo>
                        <a:pt x="0" y="51305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" name="文本框 13"/>
                <p:cNvSpPr txBox="1"/>
                <p:nvPr/>
              </p:nvSpPr>
              <p:spPr>
                <a:xfrm rot="20088889">
                  <a:off x="4901469" y="1949941"/>
                  <a:ext cx="995052" cy="3180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 smtClean="0">
                      <a:solidFill>
                        <a:schemeClr val="bg1"/>
                      </a:solidFill>
                      <a:latin typeface="印品天逸黑" panose="02000500000000000000" pitchFamily="2" charset="-122"/>
                      <a:ea typeface="印品天逸黑" panose="02000500000000000000" pitchFamily="2" charset="-122"/>
                    </a:rPr>
                    <a:t>TRAVEL</a:t>
                  </a:r>
                  <a:endParaRPr lang="zh-CN" altLang="en-US" sz="1400" dirty="0">
                    <a:solidFill>
                      <a:schemeClr val="bg1"/>
                    </a:solidFill>
                    <a:latin typeface="印品天逸黑" panose="02000500000000000000" pitchFamily="2" charset="-122"/>
                    <a:ea typeface="印品天逸黑" panose="02000500000000000000" pitchFamily="2" charset="-122"/>
                  </a:endParaRPr>
                </a:p>
              </p:txBody>
            </p:sp>
          </p:grpSp>
        </p:grpSp>
      </p:grpSp>
      <p:sp>
        <p:nvSpPr>
          <p:cNvPr id="52" name="文本框 51"/>
          <p:cNvSpPr txBox="1"/>
          <p:nvPr/>
        </p:nvSpPr>
        <p:spPr>
          <a:xfrm>
            <a:off x="1583859" y="2226492"/>
            <a:ext cx="902428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dirty="0" smtClean="0">
                <a:latin typeface="包图小白体" panose="02010601030101010101" pitchFamily="2" charset="-122"/>
                <a:ea typeface="包图小白体" panose="02010601030101010101" pitchFamily="2" charset="-122"/>
              </a:rPr>
              <a:t>防坑秘籍</a:t>
            </a:r>
            <a:endParaRPr lang="zh-CN" altLang="en-US" sz="4800" dirty="0">
              <a:latin typeface="包图小白体" panose="02010601030101010101" pitchFamily="2" charset="-122"/>
              <a:ea typeface="包图小白体" panose="02010601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/>
              <a:t>三亚作为一个旅游大都市，每天都会有各种各样的人到此旅游，所以不免会有黑心的商家和旅行社等开始“坑蒙拐骗”，但是只要稍微谨慎那么一点还是可以很完美的避过。</a:t>
            </a:r>
            <a:r>
              <a:rPr lang="en-US" altLang="zh-CN" sz="1600" dirty="0"/>
              <a:t>1</a:t>
            </a:r>
            <a:r>
              <a:rPr lang="zh-CN" altLang="en-US" sz="1600" dirty="0"/>
              <a:t>、首先就是景区或者是车子外的一些的士，这些都是没有运营执照的车子，千万不要乘坐，现在滴滴很方便，乘坐滴滴更加划算（晚上路上高峰期的时候要是不着急，可以选择走路散步或者是骑共享单车也是很好的哦），</a:t>
            </a:r>
            <a:r>
              <a:rPr lang="en-US" altLang="zh-CN" sz="1600" dirty="0"/>
              <a:t>2</a:t>
            </a:r>
            <a:r>
              <a:rPr lang="zh-CN" altLang="en-US" sz="1600" dirty="0"/>
              <a:t>、路边递给你的旅游宣传单能不接最好不要接，因为接了之后会有更多的人围着你发传单。</a:t>
            </a:r>
            <a:r>
              <a:rPr lang="en-US" altLang="zh-CN" sz="1600" dirty="0"/>
              <a:t>3</a:t>
            </a:r>
            <a:r>
              <a:rPr lang="zh-CN" altLang="en-US" sz="1600" dirty="0"/>
              <a:t>、吃海鲜不能一味的贪图便宜，要是不新鲜的海鲜很容易会吃坏肚子的。一定要选择正规的餐厅。建议提前看好点评或找当地人常去的地方，避开旅行团聚集的餐厅</a:t>
            </a:r>
            <a:r>
              <a:rPr lang="zh-CN" altLang="en-US" sz="1600" dirty="0" smtClean="0"/>
              <a:t>。</a:t>
            </a:r>
            <a:r>
              <a:rPr lang="en-US" altLang="zh-CN" sz="1600" dirty="0" smtClean="0"/>
              <a:t>4</a:t>
            </a:r>
            <a:r>
              <a:rPr lang="zh-CN" altLang="en-US" sz="1600" dirty="0" smtClean="0"/>
              <a:t>、人群比较密集 的场所，千万不要喝陌生人交谈，一不注意你就会沦为小偷的“</a:t>
            </a:r>
            <a:r>
              <a:rPr lang="zh-CN" altLang="en-US" sz="1600" dirty="0"/>
              <a:t>眼中钉</a:t>
            </a:r>
            <a:r>
              <a:rPr lang="zh-CN" altLang="en-US" sz="1600" dirty="0" smtClean="0"/>
              <a:t>” 哦。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795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" t="15200" r="-119" b="45556"/>
          <a:stretch/>
        </p:blipFill>
        <p:spPr>
          <a:xfrm>
            <a:off x="0" y="0"/>
            <a:ext cx="12192000" cy="7177715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840" y="0"/>
            <a:ext cx="3120571" cy="3120571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20403" y="-44418"/>
            <a:ext cx="3915321" cy="3915321"/>
          </a:xfrm>
          <a:prstGeom prst="rect">
            <a:avLst/>
          </a:prstGeom>
        </p:spPr>
      </p:pic>
      <p:grpSp>
        <p:nvGrpSpPr>
          <p:cNvPr id="62" name="组合 61"/>
          <p:cNvGrpSpPr/>
          <p:nvPr/>
        </p:nvGrpSpPr>
        <p:grpSpPr>
          <a:xfrm>
            <a:off x="2903752" y="368632"/>
            <a:ext cx="6033613" cy="5155677"/>
            <a:chOff x="3048895" y="1135401"/>
            <a:chExt cx="6033613" cy="5155677"/>
          </a:xfrm>
        </p:grpSpPr>
        <p:grpSp>
          <p:nvGrpSpPr>
            <p:cNvPr id="4" name="组合 3"/>
            <p:cNvGrpSpPr/>
            <p:nvPr/>
          </p:nvGrpSpPr>
          <p:grpSpPr>
            <a:xfrm>
              <a:off x="4071257" y="2143621"/>
              <a:ext cx="4049486" cy="4147457"/>
              <a:chOff x="3754863" y="1030998"/>
              <a:chExt cx="4049486" cy="4147457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3754863" y="1030998"/>
                <a:ext cx="4049486" cy="4147457"/>
                <a:chOff x="3919746" y="1278897"/>
                <a:chExt cx="4049486" cy="4147457"/>
              </a:xfrm>
            </p:grpSpPr>
            <p:sp>
              <p:nvSpPr>
                <p:cNvPr id="18" name="椭圆 17"/>
                <p:cNvSpPr/>
                <p:nvPr/>
              </p:nvSpPr>
              <p:spPr>
                <a:xfrm>
                  <a:off x="3919746" y="1278897"/>
                  <a:ext cx="4049486" cy="414745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" name="椭圆 21"/>
                <p:cNvSpPr/>
                <p:nvPr/>
              </p:nvSpPr>
              <p:spPr>
                <a:xfrm>
                  <a:off x="4007198" y="1415334"/>
                  <a:ext cx="3874583" cy="3874583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" name="组合 1"/>
              <p:cNvGrpSpPr/>
              <p:nvPr/>
            </p:nvGrpSpPr>
            <p:grpSpPr>
              <a:xfrm>
                <a:off x="3963712" y="2029724"/>
                <a:ext cx="3599404" cy="1909625"/>
                <a:chOff x="4164836" y="2842783"/>
                <a:chExt cx="3599404" cy="1909625"/>
              </a:xfrm>
            </p:grpSpPr>
            <p:grpSp>
              <p:nvGrpSpPr>
                <p:cNvPr id="9" name="组合 8"/>
                <p:cNvGrpSpPr/>
                <p:nvPr/>
              </p:nvGrpSpPr>
              <p:grpSpPr>
                <a:xfrm>
                  <a:off x="4164836" y="3154342"/>
                  <a:ext cx="3599404" cy="1598066"/>
                  <a:chOff x="4286177" y="2375382"/>
                  <a:chExt cx="3599404" cy="1598066"/>
                </a:xfrm>
              </p:grpSpPr>
              <p:sp>
                <p:nvSpPr>
                  <p:cNvPr id="10" name="文本框 9"/>
                  <p:cNvSpPr txBox="1"/>
                  <p:nvPr/>
                </p:nvSpPr>
                <p:spPr>
                  <a:xfrm>
                    <a:off x="4286177" y="2532452"/>
                    <a:ext cx="1021144" cy="12003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7200" dirty="0" smtClean="0">
                        <a:latin typeface="包图小白体" panose="02010601030101010101" pitchFamily="2" charset="-122"/>
                        <a:ea typeface="包图小白体" panose="02010601030101010101" pitchFamily="2" charset="-122"/>
                      </a:rPr>
                      <a:t>行</a:t>
                    </a:r>
                    <a:endParaRPr lang="zh-CN" altLang="en-US" sz="7200" dirty="0">
                      <a:latin typeface="包图小白体" panose="02010601030101010101" pitchFamily="2" charset="-122"/>
                      <a:ea typeface="包图小白体" panose="02010601030101010101" pitchFamily="2" charset="-122"/>
                    </a:endParaRPr>
                  </a:p>
                </p:txBody>
              </p:sp>
              <p:sp>
                <p:nvSpPr>
                  <p:cNvPr id="11" name="文本框 10"/>
                  <p:cNvSpPr txBox="1"/>
                  <p:nvPr/>
                </p:nvSpPr>
                <p:spPr>
                  <a:xfrm>
                    <a:off x="5160320" y="2773119"/>
                    <a:ext cx="1021144" cy="12003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7200" dirty="0" smtClean="0">
                        <a:latin typeface="包图小白体" panose="02010601030101010101" pitchFamily="2" charset="-122"/>
                        <a:ea typeface="包图小白体" panose="02010601030101010101" pitchFamily="2" charset="-122"/>
                      </a:rPr>
                      <a:t>程</a:t>
                    </a:r>
                    <a:endParaRPr lang="zh-CN" altLang="en-US" sz="7200" dirty="0">
                      <a:latin typeface="包图小白体" panose="02010601030101010101" pitchFamily="2" charset="-122"/>
                      <a:ea typeface="包图小白体" panose="02010601030101010101" pitchFamily="2" charset="-122"/>
                    </a:endParaRPr>
                  </a:p>
                </p:txBody>
              </p:sp>
              <p:sp>
                <p:nvSpPr>
                  <p:cNvPr id="12" name="文本框 11"/>
                  <p:cNvSpPr txBox="1"/>
                  <p:nvPr/>
                </p:nvSpPr>
                <p:spPr>
                  <a:xfrm>
                    <a:off x="6015695" y="2558227"/>
                    <a:ext cx="1021144" cy="12003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7200" dirty="0" smtClean="0">
                        <a:latin typeface="包图小白体" panose="02010601030101010101" pitchFamily="2" charset="-122"/>
                        <a:ea typeface="包图小白体" panose="02010601030101010101" pitchFamily="2" charset="-122"/>
                      </a:rPr>
                      <a:t>预</a:t>
                    </a:r>
                    <a:endParaRPr lang="zh-CN" altLang="en-US" sz="7200" dirty="0">
                      <a:latin typeface="包图小白体" panose="02010601030101010101" pitchFamily="2" charset="-122"/>
                      <a:ea typeface="包图小白体" panose="02010601030101010101" pitchFamily="2" charset="-122"/>
                    </a:endParaRPr>
                  </a:p>
                </p:txBody>
              </p:sp>
              <p:sp>
                <p:nvSpPr>
                  <p:cNvPr id="13" name="文本框 12"/>
                  <p:cNvSpPr txBox="1"/>
                  <p:nvPr/>
                </p:nvSpPr>
                <p:spPr>
                  <a:xfrm>
                    <a:off x="6864437" y="2375382"/>
                    <a:ext cx="1021144" cy="12003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7200" dirty="0" smtClean="0">
                        <a:latin typeface="包图小白体" panose="02010601030101010101" pitchFamily="2" charset="-122"/>
                        <a:ea typeface="包图小白体" panose="02010601030101010101" pitchFamily="2" charset="-122"/>
                      </a:rPr>
                      <a:t>览</a:t>
                    </a:r>
                    <a:endParaRPr lang="zh-CN" altLang="en-US" sz="7200" dirty="0">
                      <a:latin typeface="包图小白体" panose="02010601030101010101" pitchFamily="2" charset="-122"/>
                      <a:ea typeface="包图小白体" panose="02010601030101010101" pitchFamily="2" charset="-122"/>
                    </a:endParaRPr>
                  </a:p>
                </p:txBody>
              </p:sp>
            </p:grpSp>
            <p:grpSp>
              <p:nvGrpSpPr>
                <p:cNvPr id="14" name="组合 13"/>
                <p:cNvGrpSpPr/>
                <p:nvPr/>
              </p:nvGrpSpPr>
              <p:grpSpPr>
                <a:xfrm>
                  <a:off x="5099221" y="3017153"/>
                  <a:ext cx="1115652" cy="513054"/>
                  <a:chOff x="5142764" y="2336791"/>
                  <a:chExt cx="1115652" cy="513054"/>
                </a:xfrm>
              </p:grpSpPr>
              <p:sp>
                <p:nvSpPr>
                  <p:cNvPr id="15" name="任意多边形 14"/>
                  <p:cNvSpPr/>
                  <p:nvPr/>
                </p:nvSpPr>
                <p:spPr>
                  <a:xfrm rot="20191058">
                    <a:off x="5153785" y="2336791"/>
                    <a:ext cx="1104631" cy="513054"/>
                  </a:xfrm>
                  <a:custGeom>
                    <a:avLst/>
                    <a:gdLst>
                      <a:gd name="connsiteX0" fmla="*/ 846846 w 1035789"/>
                      <a:gd name="connsiteY0" fmla="*/ 167044 h 513054"/>
                      <a:gd name="connsiteX1" fmla="*/ 738618 w 1035789"/>
                      <a:gd name="connsiteY1" fmla="*/ 209714 h 513054"/>
                      <a:gd name="connsiteX2" fmla="*/ 781289 w 1035789"/>
                      <a:gd name="connsiteY2" fmla="*/ 317942 h 513054"/>
                      <a:gd name="connsiteX3" fmla="*/ 889517 w 1035789"/>
                      <a:gd name="connsiteY3" fmla="*/ 275271 h 513054"/>
                      <a:gd name="connsiteX4" fmla="*/ 846846 w 1035789"/>
                      <a:gd name="connsiteY4" fmla="*/ 167044 h 513054"/>
                      <a:gd name="connsiteX5" fmla="*/ 779262 w 1035789"/>
                      <a:gd name="connsiteY5" fmla="*/ 0 h 513054"/>
                      <a:gd name="connsiteX6" fmla="*/ 1035789 w 1035789"/>
                      <a:gd name="connsiteY6" fmla="*/ 256527 h 513054"/>
                      <a:gd name="connsiteX7" fmla="*/ 779262 w 1035789"/>
                      <a:gd name="connsiteY7" fmla="*/ 513054 h 513054"/>
                      <a:gd name="connsiteX8" fmla="*/ 0 w 1035789"/>
                      <a:gd name="connsiteY8" fmla="*/ 513054 h 513054"/>
                      <a:gd name="connsiteX9" fmla="*/ 0 w 1035789"/>
                      <a:gd name="connsiteY9" fmla="*/ 0 h 51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35789" h="513054">
                        <a:moveTo>
                          <a:pt x="846846" y="167044"/>
                        </a:moveTo>
                        <a:cubicBezTo>
                          <a:pt x="805177" y="148940"/>
                          <a:pt x="756721" y="168045"/>
                          <a:pt x="738618" y="209714"/>
                        </a:cubicBezTo>
                        <a:cubicBezTo>
                          <a:pt x="720515" y="251384"/>
                          <a:pt x="739619" y="299839"/>
                          <a:pt x="781289" y="317942"/>
                        </a:cubicBezTo>
                        <a:cubicBezTo>
                          <a:pt x="822958" y="336045"/>
                          <a:pt x="871414" y="316941"/>
                          <a:pt x="889517" y="275271"/>
                        </a:cubicBezTo>
                        <a:cubicBezTo>
                          <a:pt x="907620" y="233602"/>
                          <a:pt x="888516" y="185147"/>
                          <a:pt x="846846" y="167044"/>
                        </a:cubicBezTo>
                        <a:close/>
                        <a:moveTo>
                          <a:pt x="779262" y="0"/>
                        </a:moveTo>
                        <a:lnTo>
                          <a:pt x="1035789" y="256527"/>
                        </a:lnTo>
                        <a:lnTo>
                          <a:pt x="779262" y="513054"/>
                        </a:lnTo>
                        <a:lnTo>
                          <a:pt x="0" y="51305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50000"/>
                    </a:schemeClr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" name="文本框 15"/>
                  <p:cNvSpPr txBox="1"/>
                  <p:nvPr/>
                </p:nvSpPr>
                <p:spPr>
                  <a:xfrm rot="20088889">
                    <a:off x="5142764" y="2456985"/>
                    <a:ext cx="995052" cy="3180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400" dirty="0" smtClean="0">
                        <a:solidFill>
                          <a:schemeClr val="bg1"/>
                        </a:solidFill>
                        <a:latin typeface="印品天逸黑" panose="02000500000000000000" pitchFamily="2" charset="-122"/>
                        <a:ea typeface="印品天逸黑" panose="02000500000000000000" pitchFamily="2" charset="-122"/>
                      </a:rPr>
                      <a:t>TRAVEL</a:t>
                    </a:r>
                    <a:endParaRPr lang="zh-CN" altLang="en-US" sz="1400" dirty="0">
                      <a:solidFill>
                        <a:schemeClr val="bg1"/>
                      </a:solidFill>
                      <a:latin typeface="印品天逸黑" panose="02000500000000000000" pitchFamily="2" charset="-122"/>
                      <a:ea typeface="印品天逸黑" panose="02000500000000000000" pitchFamily="2" charset="-122"/>
                    </a:endParaRPr>
                  </a:p>
                </p:txBody>
              </p:sp>
            </p:grpSp>
            <p:sp>
              <p:nvSpPr>
                <p:cNvPr id="17" name="文本框 16"/>
                <p:cNvSpPr txBox="1"/>
                <p:nvPr/>
              </p:nvSpPr>
              <p:spPr>
                <a:xfrm>
                  <a:off x="6113212" y="2842783"/>
                  <a:ext cx="112274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600" dirty="0" smtClean="0">
                      <a:latin typeface="小白" panose="02010601030101010101" pitchFamily="2" charset="-122"/>
                      <a:ea typeface="小白" panose="02010601030101010101" pitchFamily="2" charset="-122"/>
                    </a:rPr>
                    <a:t>201X</a:t>
                  </a:r>
                  <a:endParaRPr lang="zh-CN" altLang="en-US" sz="3600" dirty="0">
                    <a:latin typeface="小白" panose="02010601030101010101" pitchFamily="2" charset="-122"/>
                    <a:ea typeface="小白" panose="02010601030101010101" pitchFamily="2" charset="-122"/>
                  </a:endParaRPr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4577772" y="3929221"/>
                <a:ext cx="2343073" cy="468498"/>
                <a:chOff x="4735525" y="5011592"/>
                <a:chExt cx="2343073" cy="468498"/>
              </a:xfrm>
            </p:grpSpPr>
            <p:sp>
              <p:nvSpPr>
                <p:cNvPr id="20" name="矩形 19"/>
                <p:cNvSpPr/>
                <p:nvPr/>
              </p:nvSpPr>
              <p:spPr>
                <a:xfrm>
                  <a:off x="4735525" y="5011592"/>
                  <a:ext cx="2343073" cy="468498"/>
                </a:xfrm>
                <a:prstGeom prst="rect">
                  <a:avLst/>
                </a:prstGeom>
                <a:solidFill>
                  <a:srgbClr val="1F4E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" name="文本框 20"/>
                <p:cNvSpPr txBox="1"/>
                <p:nvPr/>
              </p:nvSpPr>
              <p:spPr>
                <a:xfrm>
                  <a:off x="4865175" y="5083101"/>
                  <a:ext cx="212571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600" dirty="0" smtClean="0">
                      <a:solidFill>
                        <a:schemeClr val="bg1"/>
                      </a:solidFill>
                      <a:latin typeface="印品天逸黑" panose="02000500000000000000" pitchFamily="2" charset="-122"/>
                      <a:ea typeface="印品天逸黑" panose="02000500000000000000" pitchFamily="2" charset="-122"/>
                    </a:rPr>
                    <a:t>精彩行程，攻略在手</a:t>
                  </a:r>
                  <a:endParaRPr lang="zh-CN" altLang="en-US" sz="1600" dirty="0">
                    <a:solidFill>
                      <a:schemeClr val="bg1"/>
                    </a:solidFill>
                    <a:latin typeface="印品天逸黑" panose="02000500000000000000" pitchFamily="2" charset="-122"/>
                    <a:ea typeface="印品天逸黑" panose="02000500000000000000" pitchFamily="2" charset="-122"/>
                  </a:endParaRPr>
                </a:p>
              </p:txBody>
            </p:sp>
          </p:grpSp>
        </p:grpSp>
        <p:pic>
          <p:nvPicPr>
            <p:cNvPr id="61" name="图片 6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1411"/>
            <a:stretch/>
          </p:blipFill>
          <p:spPr>
            <a:xfrm rot="578726">
              <a:off x="3048895" y="1135401"/>
              <a:ext cx="6033613" cy="1991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4884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8C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6" b="57460"/>
          <a:stretch/>
        </p:blipFill>
        <p:spPr>
          <a:xfrm>
            <a:off x="0" y="0"/>
            <a:ext cx="12192000" cy="7177715"/>
          </a:xfrm>
          <a:prstGeom prst="rect">
            <a:avLst/>
          </a:prstGeom>
        </p:spPr>
      </p:pic>
      <p:sp>
        <p:nvSpPr>
          <p:cNvPr id="25" name="圆角矩形 24"/>
          <p:cNvSpPr/>
          <p:nvPr/>
        </p:nvSpPr>
        <p:spPr>
          <a:xfrm>
            <a:off x="537029" y="783771"/>
            <a:ext cx="11248571" cy="6074229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2191657" y="2697345"/>
            <a:ext cx="8490857" cy="2048826"/>
          </a:xfrm>
          <a:custGeom>
            <a:avLst/>
            <a:gdLst>
              <a:gd name="connsiteX0" fmla="*/ 0 w 8490857"/>
              <a:gd name="connsiteY0" fmla="*/ 2048826 h 2048826"/>
              <a:gd name="connsiteX1" fmla="*/ 406400 w 8490857"/>
              <a:gd name="connsiteY1" fmla="*/ 1250541 h 2048826"/>
              <a:gd name="connsiteX2" fmla="*/ 551543 w 8490857"/>
              <a:gd name="connsiteY2" fmla="*/ 481284 h 2048826"/>
              <a:gd name="connsiteX3" fmla="*/ 1538514 w 8490857"/>
              <a:gd name="connsiteY3" fmla="*/ 2312 h 2048826"/>
              <a:gd name="connsiteX4" fmla="*/ 3077029 w 8490857"/>
              <a:gd name="connsiteY4" fmla="*/ 336141 h 2048826"/>
              <a:gd name="connsiteX5" fmla="*/ 4484914 w 8490857"/>
              <a:gd name="connsiteY5" fmla="*/ 1134426 h 2048826"/>
              <a:gd name="connsiteX6" fmla="*/ 6545943 w 8490857"/>
              <a:gd name="connsiteY6" fmla="*/ 1700484 h 2048826"/>
              <a:gd name="connsiteX7" fmla="*/ 7576457 w 8490857"/>
              <a:gd name="connsiteY7" fmla="*/ 1729512 h 2048826"/>
              <a:gd name="connsiteX8" fmla="*/ 8490857 w 8490857"/>
              <a:gd name="connsiteY8" fmla="*/ 1860141 h 204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90857" h="2048826">
                <a:moveTo>
                  <a:pt x="0" y="2048826"/>
                </a:moveTo>
                <a:cubicBezTo>
                  <a:pt x="157238" y="1780312"/>
                  <a:pt x="314476" y="1511798"/>
                  <a:pt x="406400" y="1250541"/>
                </a:cubicBezTo>
                <a:cubicBezTo>
                  <a:pt x="498324" y="989284"/>
                  <a:pt x="362857" y="689322"/>
                  <a:pt x="551543" y="481284"/>
                </a:cubicBezTo>
                <a:cubicBezTo>
                  <a:pt x="740229" y="273246"/>
                  <a:pt x="1117600" y="26502"/>
                  <a:pt x="1538514" y="2312"/>
                </a:cubicBezTo>
                <a:cubicBezTo>
                  <a:pt x="1959428" y="-21879"/>
                  <a:pt x="2585962" y="147455"/>
                  <a:pt x="3077029" y="336141"/>
                </a:cubicBezTo>
                <a:cubicBezTo>
                  <a:pt x="3568096" y="524827"/>
                  <a:pt x="3906762" y="907035"/>
                  <a:pt x="4484914" y="1134426"/>
                </a:cubicBezTo>
                <a:cubicBezTo>
                  <a:pt x="5063066" y="1361817"/>
                  <a:pt x="6030686" y="1601303"/>
                  <a:pt x="6545943" y="1700484"/>
                </a:cubicBezTo>
                <a:cubicBezTo>
                  <a:pt x="7061200" y="1799665"/>
                  <a:pt x="7252305" y="1702903"/>
                  <a:pt x="7576457" y="1729512"/>
                </a:cubicBezTo>
                <a:cubicBezTo>
                  <a:pt x="7900609" y="1756121"/>
                  <a:pt x="8195733" y="1808131"/>
                  <a:pt x="8490857" y="1860141"/>
                </a:cubicBezTo>
              </a:path>
            </a:pathLst>
          </a:custGeom>
          <a:noFill/>
          <a:ln w="38100">
            <a:solidFill>
              <a:srgbClr val="1F4E7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543" y="-40244"/>
            <a:ext cx="3329458" cy="173023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66065" y="5493093"/>
            <a:ext cx="1915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latin typeface="印品天逸黑" panose="02000500000000000000" pitchFamily="2" charset="-122"/>
                <a:ea typeface="印品天逸黑" panose="02000500000000000000" pitchFamily="2" charset="-122"/>
              </a:rPr>
              <a:t>5:00</a:t>
            </a:r>
          </a:p>
          <a:p>
            <a:pPr algn="ctr"/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起床收拾！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19253" y="3509108"/>
            <a:ext cx="1915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latin typeface="印品天逸黑" panose="02000500000000000000" pitchFamily="2" charset="-122"/>
                <a:ea typeface="印品天逸黑" panose="02000500000000000000" pitchFamily="2" charset="-122"/>
              </a:rPr>
              <a:t>5:30</a:t>
            </a:r>
          </a:p>
          <a:p>
            <a:pPr algn="ctr"/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出发去机场！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115324" y="4432921"/>
            <a:ext cx="1915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latin typeface="印品天逸黑" panose="02000500000000000000" pitchFamily="2" charset="-122"/>
                <a:ea typeface="印品天逸黑" panose="02000500000000000000" pitchFamily="2" charset="-122"/>
              </a:rPr>
              <a:t>6:00</a:t>
            </a:r>
          </a:p>
          <a:p>
            <a:pPr algn="ctr"/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到达机场！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290649" y="5227877"/>
            <a:ext cx="23636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latin typeface="印品天逸黑" panose="02000500000000000000" pitchFamily="2" charset="-122"/>
                <a:ea typeface="印品天逸黑" panose="02000500000000000000" pitchFamily="2" charset="-122"/>
              </a:rPr>
              <a:t>6:30</a:t>
            </a:r>
          </a:p>
          <a:p>
            <a:pPr algn="ctr"/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登机等待到达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75" y="2991948"/>
            <a:ext cx="2802159" cy="2802159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411"/>
          <a:stretch/>
        </p:blipFill>
        <p:spPr>
          <a:xfrm>
            <a:off x="6965590" y="1263664"/>
            <a:ext cx="4824452" cy="1592177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757842" y="5537617"/>
            <a:ext cx="518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 smtClean="0">
                <a:latin typeface="小白" panose="02010601030101010101" pitchFamily="2" charset="-122"/>
                <a:ea typeface="小白" panose="02010601030101010101" pitchFamily="2" charset="-122"/>
              </a:rPr>
              <a:t>我们出发啦！</a:t>
            </a:r>
            <a:endParaRPr lang="zh-CN" altLang="en-US" sz="6000" dirty="0">
              <a:latin typeface="小白" panose="02010601030101010101" pitchFamily="2" charset="-122"/>
              <a:ea typeface="小白" panose="02010601030101010101" pitchFamily="2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392" y="1784199"/>
            <a:ext cx="3055264" cy="18815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8564">
            <a:off x="5631985" y="1927335"/>
            <a:ext cx="2882562" cy="2740532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248" y="3375493"/>
            <a:ext cx="1896690" cy="189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59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0" grpId="0"/>
      <p:bldP spid="14" grpId="0"/>
      <p:bldP spid="17" grpId="0"/>
      <p:bldP spid="20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0" y="-594"/>
            <a:ext cx="12339373" cy="6858594"/>
            <a:chOff x="0" y="-594"/>
            <a:chExt cx="12339373" cy="6858594"/>
          </a:xfrm>
        </p:grpSpPr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594"/>
              <a:ext cx="12339373" cy="6858594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947" b="33545"/>
            <a:stretch/>
          </p:blipFill>
          <p:spPr>
            <a:xfrm>
              <a:off x="1" y="4739963"/>
              <a:ext cx="12339372" cy="2118037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8025" y="0"/>
            <a:ext cx="2255949" cy="117235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1612" y="1217745"/>
            <a:ext cx="1624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2B84B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DAY 1</a:t>
            </a:r>
            <a:endParaRPr lang="zh-CN" altLang="en-US" sz="3600" b="1" dirty="0">
              <a:solidFill>
                <a:srgbClr val="2B84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42" y="2306788"/>
            <a:ext cx="4340840" cy="4126958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414893" y="2019495"/>
            <a:ext cx="9895340" cy="2530827"/>
            <a:chOff x="1397693" y="2326287"/>
            <a:chExt cx="9895340" cy="2530827"/>
          </a:xfrm>
        </p:grpSpPr>
        <p:grpSp>
          <p:nvGrpSpPr>
            <p:cNvPr id="6" name="组合 5"/>
            <p:cNvGrpSpPr/>
            <p:nvPr/>
          </p:nvGrpSpPr>
          <p:grpSpPr>
            <a:xfrm>
              <a:off x="1397693" y="2427812"/>
              <a:ext cx="2232611" cy="646331"/>
              <a:chOff x="1397693" y="2427812"/>
              <a:chExt cx="2232611" cy="646331"/>
            </a:xfrm>
          </p:grpSpPr>
          <p:sp>
            <p:nvSpPr>
              <p:cNvPr id="35" name="文本框 34"/>
              <p:cNvSpPr txBox="1"/>
              <p:nvPr/>
            </p:nvSpPr>
            <p:spPr>
              <a:xfrm>
                <a:off x="1397693" y="2427812"/>
                <a:ext cx="12555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 smtClean="0">
                    <a:latin typeface="印品天逸黑" panose="02000500000000000000" pitchFamily="2" charset="-122"/>
                    <a:ea typeface="印品天逸黑" panose="02000500000000000000" pitchFamily="2" charset="-122"/>
                  </a:rPr>
                  <a:t>9:30</a:t>
                </a:r>
              </a:p>
              <a:p>
                <a:pPr algn="ctr"/>
                <a:r>
                  <a:rPr lang="zh-CN" altLang="en-US" b="1" dirty="0" smtClean="0">
                    <a:latin typeface="印品天逸黑" panose="02000500000000000000" pitchFamily="2" charset="-122"/>
                    <a:ea typeface="印品天逸黑" panose="02000500000000000000" pitchFamily="2" charset="-122"/>
                  </a:rPr>
                  <a:t>到达三亚</a:t>
                </a:r>
                <a:endParaRPr lang="zh-CN" altLang="en-US" b="1" dirty="0">
                  <a:latin typeface="印品天逸黑" panose="02000500000000000000" pitchFamily="2" charset="-122"/>
                  <a:ea typeface="印品天逸黑" panose="02000500000000000000" pitchFamily="2" charset="-122"/>
                </a:endParaRPr>
              </a:p>
            </p:txBody>
          </p:sp>
          <p:cxnSp>
            <p:nvCxnSpPr>
              <p:cNvPr id="36" name="直接箭头连接符 35"/>
              <p:cNvCxnSpPr/>
              <p:nvPr/>
            </p:nvCxnSpPr>
            <p:spPr>
              <a:xfrm>
                <a:off x="2584642" y="2742458"/>
                <a:ext cx="104566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组合 6"/>
            <p:cNvGrpSpPr/>
            <p:nvPr/>
          </p:nvGrpSpPr>
          <p:grpSpPr>
            <a:xfrm>
              <a:off x="3484858" y="2449682"/>
              <a:ext cx="1939921" cy="646331"/>
              <a:chOff x="1690383" y="2449682"/>
              <a:chExt cx="1939921" cy="646331"/>
            </a:xfrm>
          </p:grpSpPr>
          <p:sp>
            <p:nvSpPr>
              <p:cNvPr id="33" name="文本框 32"/>
              <p:cNvSpPr txBox="1"/>
              <p:nvPr/>
            </p:nvSpPr>
            <p:spPr>
              <a:xfrm>
                <a:off x="1690383" y="2449682"/>
                <a:ext cx="11247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 smtClean="0">
                    <a:latin typeface="印品天逸黑" panose="02000500000000000000" pitchFamily="2" charset="-122"/>
                    <a:ea typeface="印品天逸黑" panose="02000500000000000000" pitchFamily="2" charset="-122"/>
                  </a:rPr>
                  <a:t>10:11</a:t>
                </a:r>
              </a:p>
              <a:p>
                <a:pPr algn="ctr"/>
                <a:r>
                  <a:rPr lang="zh-CN" altLang="en-US" b="1" dirty="0" smtClean="0">
                    <a:latin typeface="印品天逸黑" panose="02000500000000000000" pitchFamily="2" charset="-122"/>
                    <a:ea typeface="印品天逸黑" panose="02000500000000000000" pitchFamily="2" charset="-122"/>
                  </a:rPr>
                  <a:t>到达酒店</a:t>
                </a:r>
                <a:endParaRPr lang="zh-CN" altLang="en-US" b="1" dirty="0">
                  <a:latin typeface="印品天逸黑" panose="02000500000000000000" pitchFamily="2" charset="-122"/>
                  <a:ea typeface="印品天逸黑" panose="02000500000000000000" pitchFamily="2" charset="-122"/>
                </a:endParaRPr>
              </a:p>
            </p:txBody>
          </p:sp>
          <p:cxnSp>
            <p:nvCxnSpPr>
              <p:cNvPr id="34" name="直接箭头连接符 33"/>
              <p:cNvCxnSpPr/>
              <p:nvPr/>
            </p:nvCxnSpPr>
            <p:spPr>
              <a:xfrm>
                <a:off x="2584642" y="2742458"/>
                <a:ext cx="104566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组合 7"/>
            <p:cNvGrpSpPr/>
            <p:nvPr/>
          </p:nvGrpSpPr>
          <p:grpSpPr>
            <a:xfrm>
              <a:off x="5275734" y="2437059"/>
              <a:ext cx="2240157" cy="646331"/>
              <a:chOff x="1692494" y="2437059"/>
              <a:chExt cx="2240157" cy="646331"/>
            </a:xfrm>
          </p:grpSpPr>
          <p:sp>
            <p:nvSpPr>
              <p:cNvPr id="31" name="文本框 30"/>
              <p:cNvSpPr txBox="1"/>
              <p:nvPr/>
            </p:nvSpPr>
            <p:spPr>
              <a:xfrm>
                <a:off x="1692494" y="2437059"/>
                <a:ext cx="115460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 smtClean="0">
                    <a:latin typeface="印品天逸黑" panose="02000500000000000000" pitchFamily="2" charset="-122"/>
                    <a:ea typeface="印品天逸黑" panose="02000500000000000000" pitchFamily="2" charset="-122"/>
                  </a:rPr>
                  <a:t>13:30</a:t>
                </a:r>
              </a:p>
              <a:p>
                <a:pPr algn="ctr"/>
                <a:r>
                  <a:rPr lang="zh-CN" altLang="en-US" b="1" dirty="0" smtClean="0">
                    <a:latin typeface="印品天逸黑" panose="02000500000000000000" pitchFamily="2" charset="-122"/>
                    <a:ea typeface="印品天逸黑" panose="02000500000000000000" pitchFamily="2" charset="-122"/>
                  </a:rPr>
                  <a:t>午餐时间</a:t>
                </a:r>
                <a:endParaRPr lang="zh-CN" altLang="en-US" b="1" dirty="0">
                  <a:latin typeface="印品天逸黑" panose="02000500000000000000" pitchFamily="2" charset="-122"/>
                  <a:ea typeface="印品天逸黑" panose="02000500000000000000" pitchFamily="2" charset="-122"/>
                </a:endParaRPr>
              </a:p>
            </p:txBody>
          </p:sp>
          <p:cxnSp>
            <p:nvCxnSpPr>
              <p:cNvPr id="32" name="直接箭头连接符 31"/>
              <p:cNvCxnSpPr/>
              <p:nvPr/>
            </p:nvCxnSpPr>
            <p:spPr>
              <a:xfrm>
                <a:off x="2584642" y="2742458"/>
                <a:ext cx="1348009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/>
            <p:cNvGrpSpPr/>
            <p:nvPr/>
          </p:nvGrpSpPr>
          <p:grpSpPr>
            <a:xfrm>
              <a:off x="7427538" y="2380335"/>
              <a:ext cx="2396954" cy="646331"/>
              <a:chOff x="1812407" y="2419289"/>
              <a:chExt cx="2396954" cy="646331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1812407" y="2419289"/>
                <a:ext cx="116486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 smtClean="0">
                    <a:latin typeface="印品天逸黑" panose="02000500000000000000" pitchFamily="2" charset="-122"/>
                    <a:ea typeface="印品天逸黑" panose="02000500000000000000" pitchFamily="2" charset="-122"/>
                  </a:rPr>
                  <a:t>14:30</a:t>
                </a:r>
              </a:p>
              <a:p>
                <a:pPr algn="ctr"/>
                <a:r>
                  <a:rPr lang="zh-CN" altLang="en-US" b="1" dirty="0" smtClean="0">
                    <a:latin typeface="印品天逸黑" panose="02000500000000000000" pitchFamily="2" charset="-122"/>
                    <a:ea typeface="印品天逸黑" panose="02000500000000000000" pitchFamily="2" charset="-122"/>
                  </a:rPr>
                  <a:t>午休时间</a:t>
                </a:r>
                <a:endParaRPr lang="zh-CN" altLang="en-US" b="1" dirty="0">
                  <a:latin typeface="印品天逸黑" panose="02000500000000000000" pitchFamily="2" charset="-122"/>
                  <a:ea typeface="印品天逸黑" panose="02000500000000000000" pitchFamily="2" charset="-122"/>
                </a:endParaRPr>
              </a:p>
            </p:txBody>
          </p:sp>
          <p:cxnSp>
            <p:nvCxnSpPr>
              <p:cNvPr id="30" name="直接箭头连接符 29"/>
              <p:cNvCxnSpPr/>
              <p:nvPr/>
            </p:nvCxnSpPr>
            <p:spPr>
              <a:xfrm flipV="1">
                <a:off x="2966779" y="2742455"/>
                <a:ext cx="1242582" cy="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组合 9"/>
            <p:cNvGrpSpPr/>
            <p:nvPr/>
          </p:nvGrpSpPr>
          <p:grpSpPr>
            <a:xfrm>
              <a:off x="9481003" y="2326287"/>
              <a:ext cx="1812030" cy="1607543"/>
              <a:chOff x="1668656" y="2365243"/>
              <a:chExt cx="1812030" cy="1607543"/>
            </a:xfrm>
          </p:grpSpPr>
          <p:sp>
            <p:nvSpPr>
              <p:cNvPr id="27" name="文本框 26"/>
              <p:cNvSpPr txBox="1"/>
              <p:nvPr/>
            </p:nvSpPr>
            <p:spPr>
              <a:xfrm>
                <a:off x="1668656" y="2365243"/>
                <a:ext cx="181203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 smtClean="0">
                    <a:latin typeface="印品天逸黑" panose="02000500000000000000" pitchFamily="2" charset="-122"/>
                    <a:ea typeface="印品天逸黑" panose="02000500000000000000" pitchFamily="2" charset="-122"/>
                  </a:rPr>
                  <a:t>14:45</a:t>
                </a:r>
              </a:p>
              <a:p>
                <a:pPr algn="ctr"/>
                <a:r>
                  <a:rPr lang="zh-CN" altLang="en-US" b="1" dirty="0">
                    <a:latin typeface="印品天逸黑" panose="02000500000000000000" pitchFamily="2" charset="-122"/>
                    <a:ea typeface="印品天逸黑" panose="02000500000000000000" pitchFamily="2" charset="-122"/>
                  </a:rPr>
                  <a:t>浏览酒店</a:t>
                </a:r>
              </a:p>
            </p:txBody>
          </p:sp>
          <p:cxnSp>
            <p:nvCxnSpPr>
              <p:cNvPr id="28" name="直接箭头连接符 27"/>
              <p:cNvCxnSpPr/>
              <p:nvPr/>
            </p:nvCxnSpPr>
            <p:spPr>
              <a:xfrm rot="5400000">
                <a:off x="1731863" y="3449955"/>
                <a:ext cx="104566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组合 10"/>
            <p:cNvGrpSpPr/>
            <p:nvPr/>
          </p:nvGrpSpPr>
          <p:grpSpPr>
            <a:xfrm>
              <a:off x="8536141" y="4014539"/>
              <a:ext cx="2291940" cy="646331"/>
              <a:chOff x="769563" y="2557791"/>
              <a:chExt cx="2291940" cy="646331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1724657" y="2557791"/>
                <a:ext cx="133684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 smtClean="0">
                    <a:latin typeface="印品天逸黑" panose="02000500000000000000" pitchFamily="2" charset="-122"/>
                    <a:ea typeface="印品天逸黑" panose="02000500000000000000" pitchFamily="2" charset="-122"/>
                  </a:rPr>
                  <a:t>17:30</a:t>
                </a:r>
              </a:p>
              <a:p>
                <a:pPr algn="ctr"/>
                <a:r>
                  <a:rPr lang="zh-CN" altLang="en-US" b="1" dirty="0" smtClean="0">
                    <a:latin typeface="印品天逸黑" panose="02000500000000000000" pitchFamily="2" charset="-122"/>
                    <a:ea typeface="印品天逸黑" panose="02000500000000000000" pitchFamily="2" charset="-122"/>
                  </a:rPr>
                  <a:t>第一市场</a:t>
                </a:r>
                <a:endParaRPr lang="zh-CN" altLang="en-US" b="1" dirty="0">
                  <a:latin typeface="印品天逸黑" panose="02000500000000000000" pitchFamily="2" charset="-122"/>
                  <a:ea typeface="印品天逸黑" panose="02000500000000000000" pitchFamily="2" charset="-122"/>
                </a:endParaRPr>
              </a:p>
            </p:txBody>
          </p:sp>
          <p:cxnSp>
            <p:nvCxnSpPr>
              <p:cNvPr id="26" name="直接箭头连接符 25"/>
              <p:cNvCxnSpPr/>
              <p:nvPr/>
            </p:nvCxnSpPr>
            <p:spPr>
              <a:xfrm flipH="1">
                <a:off x="769563" y="2880957"/>
                <a:ext cx="104566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1"/>
            <p:cNvGrpSpPr/>
            <p:nvPr/>
          </p:nvGrpSpPr>
          <p:grpSpPr>
            <a:xfrm>
              <a:off x="6227104" y="4030728"/>
              <a:ext cx="2453621" cy="646331"/>
              <a:chOff x="541201" y="2547216"/>
              <a:chExt cx="2453621" cy="646331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1793407" y="2547216"/>
                <a:ext cx="120141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 smtClean="0">
                    <a:latin typeface="印品天逸黑" panose="02000500000000000000" pitchFamily="2" charset="-122"/>
                    <a:ea typeface="印品天逸黑" panose="02000500000000000000" pitchFamily="2" charset="-122"/>
                  </a:rPr>
                  <a:t>18:30</a:t>
                </a:r>
              </a:p>
              <a:p>
                <a:pPr algn="ctr"/>
                <a:r>
                  <a:rPr lang="zh-CN" altLang="en-US" b="1" dirty="0" smtClean="0">
                    <a:latin typeface="印品天逸黑" panose="02000500000000000000" pitchFamily="2" charset="-122"/>
                    <a:ea typeface="印品天逸黑" panose="02000500000000000000" pitchFamily="2" charset="-122"/>
                  </a:rPr>
                  <a:t>到达夜市</a:t>
                </a:r>
                <a:endParaRPr lang="zh-CN" altLang="en-US" b="1" dirty="0">
                  <a:latin typeface="印品天逸黑" panose="02000500000000000000" pitchFamily="2" charset="-122"/>
                  <a:ea typeface="印品天逸黑" panose="02000500000000000000" pitchFamily="2" charset="-122"/>
                </a:endParaRPr>
              </a:p>
            </p:txBody>
          </p:sp>
          <p:cxnSp>
            <p:nvCxnSpPr>
              <p:cNvPr id="24" name="直接箭头连接符 23"/>
              <p:cNvCxnSpPr/>
              <p:nvPr/>
            </p:nvCxnSpPr>
            <p:spPr>
              <a:xfrm flipH="1">
                <a:off x="541201" y="2880953"/>
                <a:ext cx="1288787" cy="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文本框 12"/>
            <p:cNvSpPr txBox="1"/>
            <p:nvPr/>
          </p:nvSpPr>
          <p:spPr>
            <a:xfrm>
              <a:off x="5166152" y="4041299"/>
              <a:ext cx="11252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smtClean="0">
                  <a:latin typeface="印品天逸黑" panose="02000500000000000000" pitchFamily="2" charset="-122"/>
                  <a:ea typeface="印品天逸黑" panose="02000500000000000000" pitchFamily="2" charset="-122"/>
                </a:rPr>
                <a:t>19:30</a:t>
              </a:r>
            </a:p>
            <a:p>
              <a:pPr algn="ctr"/>
              <a:r>
                <a:rPr lang="zh-CN" altLang="en-US" b="1" dirty="0" smtClean="0">
                  <a:latin typeface="印品天逸黑" panose="02000500000000000000" pitchFamily="2" charset="-122"/>
                  <a:ea typeface="印品天逸黑" panose="02000500000000000000" pitchFamily="2" charset="-122"/>
                </a:rPr>
                <a:t>海鲜大餐</a:t>
              </a:r>
              <a:endParaRPr lang="zh-CN" altLang="en-US" b="1" dirty="0">
                <a:latin typeface="印品天逸黑" panose="02000500000000000000" pitchFamily="2" charset="-122"/>
                <a:ea typeface="印品天逸黑" panose="02000500000000000000" pitchFamily="2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559534" y="2872865"/>
              <a:ext cx="10132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印品天逸黑" panose="02000500000000000000" pitchFamily="2" charset="-122"/>
                  <a:ea typeface="印品天逸黑" panose="02000500000000000000" pitchFamily="2" charset="-122"/>
                </a:rPr>
                <a:t>滴滴出行</a:t>
              </a:r>
              <a:endParaRPr lang="zh-CN" altLang="en-US" sz="1600" dirty="0">
                <a:latin typeface="印品天逸黑" panose="02000500000000000000" pitchFamily="2" charset="-122"/>
                <a:ea typeface="印品天逸黑" panose="02000500000000000000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513850" y="2849694"/>
              <a:ext cx="8739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latin typeface="印品天逸黑" panose="02000500000000000000" pitchFamily="2" charset="-122"/>
                  <a:ea typeface="印品天逸黑" panose="02000500000000000000" pitchFamily="2" charset="-122"/>
                </a:rPr>
                <a:t>休息</a:t>
              </a:r>
              <a:endParaRPr lang="zh-CN" altLang="en-US" sz="1600" dirty="0">
                <a:latin typeface="印品天逸黑" panose="02000500000000000000" pitchFamily="2" charset="-122"/>
                <a:ea typeface="印品天逸黑" panose="02000500000000000000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207410" y="2849694"/>
              <a:ext cx="13281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latin typeface="印品天逸黑" panose="02000500000000000000" pitchFamily="2" charset="-122"/>
                  <a:ea typeface="印品天逸黑" panose="02000500000000000000" pitchFamily="2" charset="-122"/>
                </a:rPr>
                <a:t>休息</a:t>
              </a:r>
              <a:endParaRPr lang="zh-CN" altLang="en-US" sz="1600" dirty="0">
                <a:latin typeface="印品天逸黑" panose="02000500000000000000" pitchFamily="2" charset="-122"/>
                <a:ea typeface="印品天逸黑" panose="02000500000000000000" pitchFamily="2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0159658" y="3189787"/>
              <a:ext cx="430887" cy="76880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600" dirty="0" smtClean="0">
                  <a:latin typeface="印品天逸黑" panose="02000500000000000000" pitchFamily="2" charset="-122"/>
                  <a:ea typeface="印品天逸黑" panose="02000500000000000000" pitchFamily="2" charset="-122"/>
                </a:rPr>
                <a:t>游玩</a:t>
              </a:r>
              <a:endParaRPr lang="zh-CN" altLang="en-US" sz="1600" dirty="0">
                <a:latin typeface="印品天逸黑" panose="02000500000000000000" pitchFamily="2" charset="-122"/>
                <a:ea typeface="印品天逸黑" panose="02000500000000000000" pitchFamily="2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8470097" y="4480222"/>
              <a:ext cx="13281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latin typeface="印品天逸黑" panose="02000500000000000000" pitchFamily="2" charset="-122"/>
                  <a:ea typeface="印品天逸黑" panose="02000500000000000000" pitchFamily="2" charset="-122"/>
                </a:rPr>
                <a:t>吃饭</a:t>
              </a:r>
              <a:endParaRPr lang="zh-CN" altLang="en-US" sz="1600" dirty="0">
                <a:latin typeface="印品天逸黑" panose="02000500000000000000" pitchFamily="2" charset="-122"/>
                <a:ea typeface="印品天逸黑" panose="02000500000000000000" pitchFamily="2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142010" y="4518560"/>
              <a:ext cx="15510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latin typeface="印品天逸黑" panose="02000500000000000000" pitchFamily="2" charset="-122"/>
                  <a:ea typeface="印品天逸黑" panose="02000500000000000000" pitchFamily="2" charset="-122"/>
                </a:rPr>
                <a:t>步行 </a:t>
              </a:r>
              <a:endParaRPr lang="zh-CN" altLang="en-US" sz="1600" dirty="0">
                <a:latin typeface="印品天逸黑" panose="02000500000000000000" pitchFamily="2" charset="-122"/>
                <a:ea typeface="印品天逸黑" panose="02000500000000000000" pitchFamily="2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8641222" y="2878992"/>
              <a:ext cx="13281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印品天逸黑" panose="02000500000000000000" pitchFamily="2" charset="-122"/>
                  <a:ea typeface="印品天逸黑" panose="02000500000000000000" pitchFamily="2" charset="-122"/>
                </a:rPr>
                <a:t>步行</a:t>
              </a:r>
              <a:r>
                <a:rPr lang="en-US" altLang="zh-CN" sz="1600" dirty="0" smtClean="0">
                  <a:latin typeface="印品天逸黑" panose="02000500000000000000" pitchFamily="2" charset="-122"/>
                  <a:ea typeface="印品天逸黑" panose="02000500000000000000" pitchFamily="2" charset="-122"/>
                </a:rPr>
                <a:t>15</a:t>
              </a:r>
              <a:r>
                <a:rPr lang="zh-CN" altLang="en-US" sz="1600" dirty="0" smtClean="0">
                  <a:latin typeface="印品天逸黑" panose="02000500000000000000" pitchFamily="2" charset="-122"/>
                  <a:ea typeface="印品天逸黑" panose="02000500000000000000" pitchFamily="2" charset="-122"/>
                </a:rPr>
                <a:t>分钟</a:t>
              </a:r>
              <a:endParaRPr lang="zh-CN" altLang="en-US" sz="1600" dirty="0">
                <a:latin typeface="印品天逸黑" panose="02000500000000000000" pitchFamily="2" charset="-122"/>
                <a:ea typeface="印品天逸黑" panose="02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0668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旅游产品策划PPT模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</TotalTime>
  <Words>2127</Words>
  <Application>Microsoft Office PowerPoint</Application>
  <PresentationFormat>宽屏</PresentationFormat>
  <Paragraphs>226</Paragraphs>
  <Slides>24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6" baseType="lpstr">
      <vt:lpstr>微软雅黑</vt:lpstr>
      <vt:lpstr>印品天逸黑</vt:lpstr>
      <vt:lpstr>华文中宋</vt:lpstr>
      <vt:lpstr>Arial</vt:lpstr>
      <vt:lpstr>字魂36号-正文宋楷</vt:lpstr>
      <vt:lpstr>包图小白体</vt:lpstr>
      <vt:lpstr>宋体</vt:lpstr>
      <vt:lpstr>小白</vt:lpstr>
      <vt:lpstr>Open Sans</vt:lpstr>
      <vt:lpstr>等线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旅游产品策划PPT模板</dc:title>
  <dc:creator/>
  <cp:lastModifiedBy>Administrator</cp:lastModifiedBy>
  <cp:revision>73</cp:revision>
  <dcterms:created xsi:type="dcterms:W3CDTF">2018-12-17T01:23:34Z</dcterms:created>
  <dcterms:modified xsi:type="dcterms:W3CDTF">2019-06-21T07:43:18Z</dcterms:modified>
</cp:coreProperties>
</file>